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12192000" cy="6858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5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524000" y="2466767"/>
            <a:ext cx="9144000" cy="1224280"/>
          </a:xfrm>
          <a:custGeom>
            <a:avLst/>
            <a:gdLst/>
            <a:ahLst/>
            <a:cxnLst/>
            <a:rect l="l" t="t" r="r" b="b"/>
            <a:pathLst>
              <a:path w="9144000" h="1224279">
                <a:moveTo>
                  <a:pt x="9143999" y="0"/>
                </a:moveTo>
                <a:lnTo>
                  <a:pt x="0" y="0"/>
                </a:lnTo>
                <a:lnTo>
                  <a:pt x="0" y="1223963"/>
                </a:lnTo>
                <a:lnTo>
                  <a:pt x="9143999" y="1223963"/>
                </a:lnTo>
                <a:lnTo>
                  <a:pt x="9143999" y="0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594351" y="2669917"/>
            <a:ext cx="5003297" cy="941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15580" y="1618864"/>
            <a:ext cx="1560839" cy="632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7563" y="2082911"/>
            <a:ext cx="5252085" cy="3096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5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embed/BFc_YPAxQc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110"/>
              </a:spcBef>
              <a:tabLst>
                <a:tab pos="2131060" algn="l"/>
              </a:tabLst>
            </a:pPr>
            <a:r>
              <a:rPr spc="10" dirty="0"/>
              <a:t>Video</a:t>
            </a:r>
            <a:r>
              <a:rPr spc="10" dirty="0">
                <a:latin typeface="Times New Roman"/>
                <a:cs typeface="Times New Roman"/>
              </a:rPr>
              <a:t>	</a:t>
            </a:r>
            <a:r>
              <a:rPr spc="20" dirty="0"/>
              <a:t>na</a:t>
            </a:r>
            <a:r>
              <a:rPr spc="-155" dirty="0"/>
              <a:t> </a:t>
            </a:r>
            <a:r>
              <a:rPr spc="-5" dirty="0"/>
              <a:t>WEBU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40960" y="3989314"/>
            <a:ext cx="1906270" cy="51815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200" spc="25" dirty="0">
                <a:latin typeface="Calibri"/>
                <a:cs typeface="Calibri"/>
              </a:rPr>
              <a:t>21</a:t>
            </a:r>
            <a:r>
              <a:rPr sz="3200" spc="10" dirty="0">
                <a:latin typeface="Calibri"/>
                <a:cs typeface="Calibri"/>
              </a:rPr>
              <a:t>.</a:t>
            </a:r>
            <a:r>
              <a:rPr sz="3200" spc="25" dirty="0">
                <a:latin typeface="Calibri"/>
                <a:cs typeface="Calibri"/>
              </a:rPr>
              <a:t>04</a:t>
            </a:r>
            <a:r>
              <a:rPr sz="3200" spc="10" dirty="0">
                <a:latin typeface="Calibri"/>
                <a:cs typeface="Calibri"/>
              </a:rPr>
              <a:t>.</a:t>
            </a:r>
            <a:r>
              <a:rPr sz="3200" spc="25" dirty="0">
                <a:latin typeface="Calibri"/>
                <a:cs typeface="Calibri"/>
              </a:rPr>
              <a:t>202</a:t>
            </a:r>
            <a:r>
              <a:rPr sz="3200" spc="15" dirty="0">
                <a:latin typeface="Calibri"/>
                <a:cs typeface="Calibri"/>
              </a:rPr>
              <a:t>0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62320" y="4271141"/>
            <a:ext cx="2435860" cy="1336675"/>
            <a:chOff x="762320" y="4271141"/>
            <a:chExt cx="2435860" cy="1336675"/>
          </a:xfrm>
        </p:grpSpPr>
        <p:sp>
          <p:nvSpPr>
            <p:cNvPr id="5" name="object 5"/>
            <p:cNvSpPr/>
            <p:nvPr/>
          </p:nvSpPr>
          <p:spPr>
            <a:xfrm>
              <a:off x="762320" y="4271141"/>
              <a:ext cx="2435860" cy="1336675"/>
            </a:xfrm>
            <a:custGeom>
              <a:avLst/>
              <a:gdLst/>
              <a:ahLst/>
              <a:cxnLst/>
              <a:rect l="l" t="t" r="r" b="b"/>
              <a:pathLst>
                <a:path w="2435860" h="1336675">
                  <a:moveTo>
                    <a:pt x="2236911" y="0"/>
                  </a:moveTo>
                  <a:lnTo>
                    <a:pt x="0" y="721101"/>
                  </a:lnTo>
                  <a:lnTo>
                    <a:pt x="198299" y="1336298"/>
                  </a:lnTo>
                  <a:lnTo>
                    <a:pt x="2435275" y="615183"/>
                  </a:lnTo>
                  <a:lnTo>
                    <a:pt x="2236911" y="0"/>
                  </a:lnTo>
                  <a:close/>
                </a:path>
              </a:pathLst>
            </a:custGeom>
            <a:solidFill>
              <a:srgbClr val="F4B0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6374" y="4538984"/>
              <a:ext cx="2087880" cy="837565"/>
            </a:xfrm>
            <a:custGeom>
              <a:avLst/>
              <a:gdLst/>
              <a:ahLst/>
              <a:cxnLst/>
              <a:rect l="l" t="t" r="r" b="b"/>
              <a:pathLst>
                <a:path w="2087880" h="837564">
                  <a:moveTo>
                    <a:pt x="44625" y="550282"/>
                  </a:moveTo>
                  <a:lnTo>
                    <a:pt x="0" y="564642"/>
                  </a:lnTo>
                  <a:lnTo>
                    <a:pt x="221098" y="837175"/>
                  </a:lnTo>
                  <a:lnTo>
                    <a:pt x="263389" y="823590"/>
                  </a:lnTo>
                  <a:lnTo>
                    <a:pt x="265074" y="796158"/>
                  </a:lnTo>
                  <a:lnTo>
                    <a:pt x="231324" y="796158"/>
                  </a:lnTo>
                  <a:lnTo>
                    <a:pt x="223929" y="785157"/>
                  </a:lnTo>
                  <a:lnTo>
                    <a:pt x="215994" y="773870"/>
                  </a:lnTo>
                  <a:lnTo>
                    <a:pt x="207522" y="762297"/>
                  </a:lnTo>
                  <a:lnTo>
                    <a:pt x="198513" y="750438"/>
                  </a:lnTo>
                  <a:lnTo>
                    <a:pt x="44625" y="550282"/>
                  </a:lnTo>
                  <a:close/>
                </a:path>
                <a:path w="2087880" h="837564">
                  <a:moveTo>
                    <a:pt x="284927" y="472821"/>
                  </a:moveTo>
                  <a:lnTo>
                    <a:pt x="242864" y="486274"/>
                  </a:lnTo>
                  <a:lnTo>
                    <a:pt x="231660" y="739770"/>
                  </a:lnTo>
                  <a:lnTo>
                    <a:pt x="230937" y="773870"/>
                  </a:lnTo>
                  <a:lnTo>
                    <a:pt x="231047" y="785157"/>
                  </a:lnTo>
                  <a:lnTo>
                    <a:pt x="231324" y="796158"/>
                  </a:lnTo>
                  <a:lnTo>
                    <a:pt x="265074" y="796158"/>
                  </a:lnTo>
                  <a:lnTo>
                    <a:pt x="284927" y="472821"/>
                  </a:lnTo>
                  <a:close/>
                </a:path>
                <a:path w="2087880" h="837564">
                  <a:moveTo>
                    <a:pt x="346268" y="453009"/>
                  </a:moveTo>
                  <a:lnTo>
                    <a:pt x="308015" y="465319"/>
                  </a:lnTo>
                  <a:lnTo>
                    <a:pt x="322207" y="509265"/>
                  </a:lnTo>
                  <a:lnTo>
                    <a:pt x="360438" y="496942"/>
                  </a:lnTo>
                  <a:lnTo>
                    <a:pt x="346268" y="453009"/>
                  </a:lnTo>
                  <a:close/>
                </a:path>
                <a:path w="2087880" h="837564">
                  <a:moveTo>
                    <a:pt x="373879" y="538852"/>
                  </a:moveTo>
                  <a:lnTo>
                    <a:pt x="335697" y="551175"/>
                  </a:lnTo>
                  <a:lnTo>
                    <a:pt x="408419" y="776859"/>
                  </a:lnTo>
                  <a:lnTo>
                    <a:pt x="446650" y="764535"/>
                  </a:lnTo>
                  <a:lnTo>
                    <a:pt x="373879" y="538852"/>
                  </a:lnTo>
                  <a:close/>
                </a:path>
                <a:path w="2087880" h="837564">
                  <a:moveTo>
                    <a:pt x="535749" y="486380"/>
                  </a:moveTo>
                  <a:lnTo>
                    <a:pt x="492803" y="495881"/>
                  </a:lnTo>
                  <a:lnTo>
                    <a:pt x="460497" y="521457"/>
                  </a:lnTo>
                  <a:lnTo>
                    <a:pt x="442423" y="559572"/>
                  </a:lnTo>
                  <a:lnTo>
                    <a:pt x="439939" y="590799"/>
                  </a:lnTo>
                  <a:lnTo>
                    <a:pt x="441175" y="606371"/>
                  </a:lnTo>
                  <a:lnTo>
                    <a:pt x="454972" y="656033"/>
                  </a:lnTo>
                  <a:lnTo>
                    <a:pt x="480940" y="696717"/>
                  </a:lnTo>
                  <a:lnTo>
                    <a:pt x="516126" y="722309"/>
                  </a:lnTo>
                  <a:lnTo>
                    <a:pt x="556728" y="730495"/>
                  </a:lnTo>
                  <a:lnTo>
                    <a:pt x="570280" y="729210"/>
                  </a:lnTo>
                  <a:lnTo>
                    <a:pt x="583810" y="725923"/>
                  </a:lnTo>
                  <a:lnTo>
                    <a:pt x="602719" y="717492"/>
                  </a:lnTo>
                  <a:lnTo>
                    <a:pt x="617734" y="705702"/>
                  </a:lnTo>
                  <a:lnTo>
                    <a:pt x="624992" y="695813"/>
                  </a:lnTo>
                  <a:lnTo>
                    <a:pt x="564855" y="695813"/>
                  </a:lnTo>
                  <a:lnTo>
                    <a:pt x="552362" y="695385"/>
                  </a:lnTo>
                  <a:lnTo>
                    <a:pt x="515360" y="676196"/>
                  </a:lnTo>
                  <a:lnTo>
                    <a:pt x="488048" y="626863"/>
                  </a:lnTo>
                  <a:lnTo>
                    <a:pt x="479830" y="586574"/>
                  </a:lnTo>
                  <a:lnTo>
                    <a:pt x="480373" y="569928"/>
                  </a:lnTo>
                  <a:lnTo>
                    <a:pt x="498197" y="533824"/>
                  </a:lnTo>
                  <a:lnTo>
                    <a:pt x="532906" y="518409"/>
                  </a:lnTo>
                  <a:lnTo>
                    <a:pt x="625761" y="518409"/>
                  </a:lnTo>
                  <a:lnTo>
                    <a:pt x="620317" y="501514"/>
                  </a:lnTo>
                  <a:lnTo>
                    <a:pt x="578345" y="501514"/>
                  </a:lnTo>
                  <a:lnTo>
                    <a:pt x="570849" y="496710"/>
                  </a:lnTo>
                  <a:lnTo>
                    <a:pt x="562826" y="492772"/>
                  </a:lnTo>
                  <a:lnTo>
                    <a:pt x="554275" y="489714"/>
                  </a:lnTo>
                  <a:lnTo>
                    <a:pt x="545198" y="487548"/>
                  </a:lnTo>
                  <a:lnTo>
                    <a:pt x="535749" y="486380"/>
                  </a:lnTo>
                  <a:close/>
                </a:path>
                <a:path w="2087880" h="837564">
                  <a:moveTo>
                    <a:pt x="675233" y="671952"/>
                  </a:moveTo>
                  <a:lnTo>
                    <a:pt x="636138" y="671952"/>
                  </a:lnTo>
                  <a:lnTo>
                    <a:pt x="645282" y="700396"/>
                  </a:lnTo>
                  <a:lnTo>
                    <a:pt x="680715" y="688966"/>
                  </a:lnTo>
                  <a:lnTo>
                    <a:pt x="675233" y="671952"/>
                  </a:lnTo>
                  <a:close/>
                </a:path>
                <a:path w="2087880" h="837564">
                  <a:moveTo>
                    <a:pt x="625761" y="518409"/>
                  </a:moveTo>
                  <a:lnTo>
                    <a:pt x="532906" y="518409"/>
                  </a:lnTo>
                  <a:lnTo>
                    <a:pt x="545725" y="518776"/>
                  </a:lnTo>
                  <a:lnTo>
                    <a:pt x="558379" y="522165"/>
                  </a:lnTo>
                  <a:lnTo>
                    <a:pt x="593212" y="552110"/>
                  </a:lnTo>
                  <a:lnTo>
                    <a:pt x="610611" y="590799"/>
                  </a:lnTo>
                  <a:lnTo>
                    <a:pt x="618039" y="628899"/>
                  </a:lnTo>
                  <a:lnTo>
                    <a:pt x="617183" y="644950"/>
                  </a:lnTo>
                  <a:lnTo>
                    <a:pt x="598829" y="680715"/>
                  </a:lnTo>
                  <a:lnTo>
                    <a:pt x="564855" y="695813"/>
                  </a:lnTo>
                  <a:lnTo>
                    <a:pt x="624992" y="695813"/>
                  </a:lnTo>
                  <a:lnTo>
                    <a:pt x="628870" y="690530"/>
                  </a:lnTo>
                  <a:lnTo>
                    <a:pt x="636138" y="671952"/>
                  </a:lnTo>
                  <a:lnTo>
                    <a:pt x="675233" y="671952"/>
                  </a:lnTo>
                  <a:lnTo>
                    <a:pt x="625761" y="518409"/>
                  </a:lnTo>
                  <a:close/>
                </a:path>
                <a:path w="2087880" h="837564">
                  <a:moveTo>
                    <a:pt x="580381" y="377571"/>
                  </a:moveTo>
                  <a:lnTo>
                    <a:pt x="542281" y="389763"/>
                  </a:lnTo>
                  <a:lnTo>
                    <a:pt x="578345" y="501514"/>
                  </a:lnTo>
                  <a:lnTo>
                    <a:pt x="620317" y="501514"/>
                  </a:lnTo>
                  <a:lnTo>
                    <a:pt x="580381" y="377571"/>
                  </a:lnTo>
                  <a:close/>
                </a:path>
                <a:path w="2087880" h="837564">
                  <a:moveTo>
                    <a:pt x="805503" y="402569"/>
                  </a:moveTo>
                  <a:lnTo>
                    <a:pt x="761868" y="408169"/>
                  </a:lnTo>
                  <a:lnTo>
                    <a:pt x="722049" y="429684"/>
                  </a:lnTo>
                  <a:lnTo>
                    <a:pt x="695955" y="464058"/>
                  </a:lnTo>
                  <a:lnTo>
                    <a:pt x="686140" y="509011"/>
                  </a:lnTo>
                  <a:lnTo>
                    <a:pt x="688309" y="534491"/>
                  </a:lnTo>
                  <a:lnTo>
                    <a:pt x="705362" y="587379"/>
                  </a:lnTo>
                  <a:lnTo>
                    <a:pt x="733602" y="625481"/>
                  </a:lnTo>
                  <a:lnTo>
                    <a:pt x="771799" y="646359"/>
                  </a:lnTo>
                  <a:lnTo>
                    <a:pt x="793231" y="649948"/>
                  </a:lnTo>
                  <a:lnTo>
                    <a:pt x="815996" y="648918"/>
                  </a:lnTo>
                  <a:lnTo>
                    <a:pt x="858458" y="636033"/>
                  </a:lnTo>
                  <a:lnTo>
                    <a:pt x="888427" y="615183"/>
                  </a:lnTo>
                  <a:lnTo>
                    <a:pt x="802632" y="615183"/>
                  </a:lnTo>
                  <a:lnTo>
                    <a:pt x="789437" y="612612"/>
                  </a:lnTo>
                  <a:lnTo>
                    <a:pt x="754101" y="587866"/>
                  </a:lnTo>
                  <a:lnTo>
                    <a:pt x="737222" y="557022"/>
                  </a:lnTo>
                  <a:lnTo>
                    <a:pt x="836936" y="524886"/>
                  </a:lnTo>
                  <a:lnTo>
                    <a:pt x="729221" y="524886"/>
                  </a:lnTo>
                  <a:lnTo>
                    <a:pt x="726654" y="510246"/>
                  </a:lnTo>
                  <a:lnTo>
                    <a:pt x="726560" y="496426"/>
                  </a:lnTo>
                  <a:lnTo>
                    <a:pt x="728940" y="483439"/>
                  </a:lnTo>
                  <a:lnTo>
                    <a:pt x="760140" y="444624"/>
                  </a:lnTo>
                  <a:lnTo>
                    <a:pt x="786742" y="436344"/>
                  </a:lnTo>
                  <a:lnTo>
                    <a:pt x="871222" y="436344"/>
                  </a:lnTo>
                  <a:lnTo>
                    <a:pt x="863786" y="428064"/>
                  </a:lnTo>
                  <a:lnTo>
                    <a:pt x="845807" y="415158"/>
                  </a:lnTo>
                  <a:lnTo>
                    <a:pt x="826067" y="406584"/>
                  </a:lnTo>
                  <a:lnTo>
                    <a:pt x="805503" y="402569"/>
                  </a:lnTo>
                  <a:close/>
                </a:path>
                <a:path w="2087880" h="837564">
                  <a:moveTo>
                    <a:pt x="915792" y="538471"/>
                  </a:moveTo>
                  <a:lnTo>
                    <a:pt x="874644" y="546222"/>
                  </a:lnTo>
                  <a:lnTo>
                    <a:pt x="873595" y="559057"/>
                  </a:lnTo>
                  <a:lnTo>
                    <a:pt x="871214" y="570496"/>
                  </a:lnTo>
                  <a:lnTo>
                    <a:pt x="848748" y="602740"/>
                  </a:lnTo>
                  <a:lnTo>
                    <a:pt x="802632" y="615183"/>
                  </a:lnTo>
                  <a:lnTo>
                    <a:pt x="888427" y="615183"/>
                  </a:lnTo>
                  <a:lnTo>
                    <a:pt x="898516" y="603372"/>
                  </a:lnTo>
                  <a:lnTo>
                    <a:pt x="906753" y="589091"/>
                  </a:lnTo>
                  <a:lnTo>
                    <a:pt x="912392" y="573498"/>
                  </a:lnTo>
                  <a:lnTo>
                    <a:pt x="915412" y="556617"/>
                  </a:lnTo>
                  <a:lnTo>
                    <a:pt x="915792" y="538471"/>
                  </a:lnTo>
                  <a:close/>
                </a:path>
                <a:path w="2087880" h="837564">
                  <a:moveTo>
                    <a:pt x="871222" y="436344"/>
                  </a:moveTo>
                  <a:lnTo>
                    <a:pt x="786742" y="436344"/>
                  </a:lnTo>
                  <a:lnTo>
                    <a:pt x="800614" y="436465"/>
                  </a:lnTo>
                  <a:lnTo>
                    <a:pt x="814036" y="439773"/>
                  </a:lnTo>
                  <a:lnTo>
                    <a:pt x="849018" y="471510"/>
                  </a:lnTo>
                  <a:lnTo>
                    <a:pt x="855213" y="484251"/>
                  </a:lnTo>
                  <a:lnTo>
                    <a:pt x="729221" y="524886"/>
                  </a:lnTo>
                  <a:lnTo>
                    <a:pt x="836936" y="524886"/>
                  </a:lnTo>
                  <a:lnTo>
                    <a:pt x="905505" y="502788"/>
                  </a:lnTo>
                  <a:lnTo>
                    <a:pt x="904100" y="498216"/>
                  </a:lnTo>
                  <a:lnTo>
                    <a:pt x="903088" y="494787"/>
                  </a:lnTo>
                  <a:lnTo>
                    <a:pt x="902457" y="492501"/>
                  </a:lnTo>
                  <a:lnTo>
                    <a:pt x="892121" y="466737"/>
                  </a:lnTo>
                  <a:lnTo>
                    <a:pt x="879227" y="445257"/>
                  </a:lnTo>
                  <a:lnTo>
                    <a:pt x="871222" y="436344"/>
                  </a:lnTo>
                  <a:close/>
                </a:path>
                <a:path w="2087880" h="837564">
                  <a:moveTo>
                    <a:pt x="1050373" y="323546"/>
                  </a:moveTo>
                  <a:lnTo>
                    <a:pt x="1005577" y="329565"/>
                  </a:lnTo>
                  <a:lnTo>
                    <a:pt x="968952" y="348326"/>
                  </a:lnTo>
                  <a:lnTo>
                    <a:pt x="942712" y="377571"/>
                  </a:lnTo>
                  <a:lnTo>
                    <a:pt x="928900" y="424237"/>
                  </a:lnTo>
                  <a:lnTo>
                    <a:pt x="930495" y="451575"/>
                  </a:lnTo>
                  <a:lnTo>
                    <a:pt x="948286" y="507895"/>
                  </a:lnTo>
                  <a:lnTo>
                    <a:pt x="977049" y="546945"/>
                  </a:lnTo>
                  <a:lnTo>
                    <a:pt x="1015266" y="567902"/>
                  </a:lnTo>
                  <a:lnTo>
                    <a:pt x="1036325" y="571592"/>
                  </a:lnTo>
                  <a:lnTo>
                    <a:pt x="1058456" y="570759"/>
                  </a:lnTo>
                  <a:lnTo>
                    <a:pt x="1095845" y="559874"/>
                  </a:lnTo>
                  <a:lnTo>
                    <a:pt x="1128493" y="537029"/>
                  </a:lnTo>
                  <a:lnTo>
                    <a:pt x="1043489" y="537019"/>
                  </a:lnTo>
                  <a:lnTo>
                    <a:pt x="1030029" y="533899"/>
                  </a:lnTo>
                  <a:lnTo>
                    <a:pt x="994065" y="505283"/>
                  </a:lnTo>
                  <a:lnTo>
                    <a:pt x="977133" y="468879"/>
                  </a:lnTo>
                  <a:lnTo>
                    <a:pt x="969637" y="429544"/>
                  </a:lnTo>
                  <a:lnTo>
                    <a:pt x="970736" y="412803"/>
                  </a:lnTo>
                  <a:lnTo>
                    <a:pt x="991288" y="375024"/>
                  </a:lnTo>
                  <a:lnTo>
                    <a:pt x="1029822" y="358161"/>
                  </a:lnTo>
                  <a:lnTo>
                    <a:pt x="1119267" y="358161"/>
                  </a:lnTo>
                  <a:lnTo>
                    <a:pt x="1109819" y="348053"/>
                  </a:lnTo>
                  <a:lnTo>
                    <a:pt x="1091552" y="335529"/>
                  </a:lnTo>
                  <a:lnTo>
                    <a:pt x="1071403" y="327294"/>
                  </a:lnTo>
                  <a:lnTo>
                    <a:pt x="1050373" y="323546"/>
                  </a:lnTo>
                  <a:close/>
                </a:path>
                <a:path w="2087880" h="837564">
                  <a:moveTo>
                    <a:pt x="1119267" y="358161"/>
                  </a:moveTo>
                  <a:lnTo>
                    <a:pt x="1029822" y="358161"/>
                  </a:lnTo>
                  <a:lnTo>
                    <a:pt x="1043503" y="358217"/>
                  </a:lnTo>
                  <a:lnTo>
                    <a:pt x="1056924" y="361345"/>
                  </a:lnTo>
                  <a:lnTo>
                    <a:pt x="1092922" y="389602"/>
                  </a:lnTo>
                  <a:lnTo>
                    <a:pt x="1109459" y="424815"/>
                  </a:lnTo>
                  <a:lnTo>
                    <a:pt x="1117240" y="465087"/>
                  </a:lnTo>
                  <a:lnTo>
                    <a:pt x="1116214" y="482123"/>
                  </a:lnTo>
                  <a:lnTo>
                    <a:pt x="1095876" y="520108"/>
                  </a:lnTo>
                  <a:lnTo>
                    <a:pt x="1057352" y="537019"/>
                  </a:lnTo>
                  <a:lnTo>
                    <a:pt x="1043535" y="537029"/>
                  </a:lnTo>
                  <a:lnTo>
                    <a:pt x="1128505" y="537019"/>
                  </a:lnTo>
                  <a:lnTo>
                    <a:pt x="1153770" y="497073"/>
                  </a:lnTo>
                  <a:lnTo>
                    <a:pt x="1158519" y="467499"/>
                  </a:lnTo>
                  <a:lnTo>
                    <a:pt x="1157468" y="450212"/>
                  </a:lnTo>
                  <a:lnTo>
                    <a:pt x="1154038" y="431115"/>
                  </a:lnTo>
                  <a:lnTo>
                    <a:pt x="1148202" y="410205"/>
                  </a:lnTo>
                  <a:lnTo>
                    <a:pt x="1138136" y="385363"/>
                  </a:lnTo>
                  <a:lnTo>
                    <a:pt x="1125356" y="364674"/>
                  </a:lnTo>
                  <a:lnTo>
                    <a:pt x="1119267" y="358161"/>
                  </a:lnTo>
                  <a:close/>
                </a:path>
                <a:path w="2087880" h="837564">
                  <a:moveTo>
                    <a:pt x="1288660" y="149220"/>
                  </a:moveTo>
                  <a:lnTo>
                    <a:pt x="1250429" y="161544"/>
                  </a:lnTo>
                  <a:lnTo>
                    <a:pt x="1264788" y="205858"/>
                  </a:lnTo>
                  <a:lnTo>
                    <a:pt x="1303007" y="193548"/>
                  </a:lnTo>
                  <a:lnTo>
                    <a:pt x="1288660" y="149220"/>
                  </a:lnTo>
                  <a:close/>
                </a:path>
                <a:path w="2087880" h="837564">
                  <a:moveTo>
                    <a:pt x="1316342" y="235077"/>
                  </a:moveTo>
                  <a:lnTo>
                    <a:pt x="1278123" y="247387"/>
                  </a:lnTo>
                  <a:lnTo>
                    <a:pt x="1354573" y="484500"/>
                  </a:lnTo>
                  <a:lnTo>
                    <a:pt x="1358717" y="498674"/>
                  </a:lnTo>
                  <a:lnTo>
                    <a:pt x="1361228" y="510154"/>
                  </a:lnTo>
                  <a:lnTo>
                    <a:pt x="1362093" y="518966"/>
                  </a:lnTo>
                  <a:lnTo>
                    <a:pt x="1361300" y="525136"/>
                  </a:lnTo>
                  <a:lnTo>
                    <a:pt x="1327391" y="541269"/>
                  </a:lnTo>
                  <a:lnTo>
                    <a:pt x="1330570" y="576190"/>
                  </a:lnTo>
                  <a:lnTo>
                    <a:pt x="1376320" y="564379"/>
                  </a:lnTo>
                  <a:lnTo>
                    <a:pt x="1400924" y="534543"/>
                  </a:lnTo>
                  <a:lnTo>
                    <a:pt x="1402503" y="523203"/>
                  </a:lnTo>
                  <a:lnTo>
                    <a:pt x="1401709" y="509170"/>
                  </a:lnTo>
                  <a:lnTo>
                    <a:pt x="1398555" y="492423"/>
                  </a:lnTo>
                  <a:lnTo>
                    <a:pt x="1393054" y="472939"/>
                  </a:lnTo>
                  <a:lnTo>
                    <a:pt x="1316342" y="235077"/>
                  </a:lnTo>
                  <a:close/>
                </a:path>
                <a:path w="2087880" h="837564">
                  <a:moveTo>
                    <a:pt x="1503510" y="177529"/>
                  </a:moveTo>
                  <a:lnTo>
                    <a:pt x="1459979" y="183129"/>
                  </a:lnTo>
                  <a:lnTo>
                    <a:pt x="1420071" y="204643"/>
                  </a:lnTo>
                  <a:lnTo>
                    <a:pt x="1394066" y="239005"/>
                  </a:lnTo>
                  <a:lnTo>
                    <a:pt x="1384245" y="283968"/>
                  </a:lnTo>
                  <a:lnTo>
                    <a:pt x="1386376" y="309446"/>
                  </a:lnTo>
                  <a:lnTo>
                    <a:pt x="1403375" y="362332"/>
                  </a:lnTo>
                  <a:lnTo>
                    <a:pt x="1431705" y="400431"/>
                  </a:lnTo>
                  <a:lnTo>
                    <a:pt x="1469846" y="421364"/>
                  </a:lnTo>
                  <a:lnTo>
                    <a:pt x="1491239" y="424951"/>
                  </a:lnTo>
                  <a:lnTo>
                    <a:pt x="1513990" y="423895"/>
                  </a:lnTo>
                  <a:lnTo>
                    <a:pt x="1556467" y="410993"/>
                  </a:lnTo>
                  <a:lnTo>
                    <a:pt x="1586466" y="390144"/>
                  </a:lnTo>
                  <a:lnTo>
                    <a:pt x="1500674" y="390144"/>
                  </a:lnTo>
                  <a:lnTo>
                    <a:pt x="1487447" y="387572"/>
                  </a:lnTo>
                  <a:lnTo>
                    <a:pt x="1452142" y="362816"/>
                  </a:lnTo>
                  <a:lnTo>
                    <a:pt x="1435214" y="331969"/>
                  </a:lnTo>
                  <a:lnTo>
                    <a:pt x="1534913" y="299847"/>
                  </a:lnTo>
                  <a:lnTo>
                    <a:pt x="1427213" y="299847"/>
                  </a:lnTo>
                  <a:lnTo>
                    <a:pt x="1424648" y="285220"/>
                  </a:lnTo>
                  <a:lnTo>
                    <a:pt x="1424569" y="271441"/>
                  </a:lnTo>
                  <a:lnTo>
                    <a:pt x="1426987" y="258497"/>
                  </a:lnTo>
                  <a:lnTo>
                    <a:pt x="1458245" y="219586"/>
                  </a:lnTo>
                  <a:lnTo>
                    <a:pt x="1484863" y="211297"/>
                  </a:lnTo>
                  <a:lnTo>
                    <a:pt x="1569296" y="211297"/>
                  </a:lnTo>
                  <a:lnTo>
                    <a:pt x="1561851" y="203022"/>
                  </a:lnTo>
                  <a:lnTo>
                    <a:pt x="1543799" y="190119"/>
                  </a:lnTo>
                  <a:lnTo>
                    <a:pt x="1524061" y="181544"/>
                  </a:lnTo>
                  <a:lnTo>
                    <a:pt x="1503510" y="177529"/>
                  </a:lnTo>
                  <a:close/>
                </a:path>
                <a:path w="2087880" h="837564">
                  <a:moveTo>
                    <a:pt x="1613784" y="313431"/>
                  </a:moveTo>
                  <a:lnTo>
                    <a:pt x="1572755" y="321301"/>
                  </a:lnTo>
                  <a:lnTo>
                    <a:pt x="1571639" y="334062"/>
                  </a:lnTo>
                  <a:lnTo>
                    <a:pt x="1569236" y="345467"/>
                  </a:lnTo>
                  <a:lnTo>
                    <a:pt x="1546755" y="377691"/>
                  </a:lnTo>
                  <a:lnTo>
                    <a:pt x="1500674" y="390144"/>
                  </a:lnTo>
                  <a:lnTo>
                    <a:pt x="1586466" y="390144"/>
                  </a:lnTo>
                  <a:lnTo>
                    <a:pt x="1596508" y="378333"/>
                  </a:lnTo>
                  <a:lnTo>
                    <a:pt x="1604795" y="364044"/>
                  </a:lnTo>
                  <a:lnTo>
                    <a:pt x="1610428" y="348449"/>
                  </a:lnTo>
                  <a:lnTo>
                    <a:pt x="1613421" y="331570"/>
                  </a:lnTo>
                  <a:lnTo>
                    <a:pt x="1613784" y="313431"/>
                  </a:lnTo>
                  <a:close/>
                </a:path>
                <a:path w="2087880" h="837564">
                  <a:moveTo>
                    <a:pt x="1569296" y="211297"/>
                  </a:moveTo>
                  <a:lnTo>
                    <a:pt x="1484863" y="211297"/>
                  </a:lnTo>
                  <a:lnTo>
                    <a:pt x="1498721" y="211416"/>
                  </a:lnTo>
                  <a:lnTo>
                    <a:pt x="1512103" y="214726"/>
                  </a:lnTo>
                  <a:lnTo>
                    <a:pt x="1547084" y="246538"/>
                  </a:lnTo>
                  <a:lnTo>
                    <a:pt x="1553205" y="259329"/>
                  </a:lnTo>
                  <a:lnTo>
                    <a:pt x="1427213" y="299847"/>
                  </a:lnTo>
                  <a:lnTo>
                    <a:pt x="1534913" y="299847"/>
                  </a:lnTo>
                  <a:lnTo>
                    <a:pt x="1603497" y="277749"/>
                  </a:lnTo>
                  <a:lnTo>
                    <a:pt x="1602223" y="273177"/>
                  </a:lnTo>
                  <a:lnTo>
                    <a:pt x="1601211" y="269748"/>
                  </a:lnTo>
                  <a:lnTo>
                    <a:pt x="1600449" y="267462"/>
                  </a:lnTo>
                  <a:lnTo>
                    <a:pt x="1590186" y="241692"/>
                  </a:lnTo>
                  <a:lnTo>
                    <a:pt x="1577317" y="220213"/>
                  </a:lnTo>
                  <a:lnTo>
                    <a:pt x="1569296" y="211297"/>
                  </a:lnTo>
                  <a:close/>
                </a:path>
                <a:path w="2087880" h="837564">
                  <a:moveTo>
                    <a:pt x="1751444" y="0"/>
                  </a:moveTo>
                  <a:lnTo>
                    <a:pt x="1713225" y="12310"/>
                  </a:lnTo>
                  <a:lnTo>
                    <a:pt x="1727322" y="56256"/>
                  </a:lnTo>
                  <a:lnTo>
                    <a:pt x="1765672" y="43933"/>
                  </a:lnTo>
                  <a:lnTo>
                    <a:pt x="1751444" y="0"/>
                  </a:lnTo>
                  <a:close/>
                </a:path>
                <a:path w="2087880" h="837564">
                  <a:moveTo>
                    <a:pt x="1779138" y="85843"/>
                  </a:moveTo>
                  <a:lnTo>
                    <a:pt x="1740907" y="98166"/>
                  </a:lnTo>
                  <a:lnTo>
                    <a:pt x="1813547" y="323850"/>
                  </a:lnTo>
                  <a:lnTo>
                    <a:pt x="1851909" y="311526"/>
                  </a:lnTo>
                  <a:lnTo>
                    <a:pt x="1779138" y="85843"/>
                  </a:lnTo>
                  <a:close/>
                </a:path>
                <a:path w="2087880" h="837564">
                  <a:moveTo>
                    <a:pt x="1865744" y="57912"/>
                  </a:moveTo>
                  <a:lnTo>
                    <a:pt x="1831335" y="68961"/>
                  </a:lnTo>
                  <a:lnTo>
                    <a:pt x="1904106" y="294631"/>
                  </a:lnTo>
                  <a:lnTo>
                    <a:pt x="1942325" y="282321"/>
                  </a:lnTo>
                  <a:lnTo>
                    <a:pt x="1902582" y="159126"/>
                  </a:lnTo>
                  <a:lnTo>
                    <a:pt x="1897273" y="138810"/>
                  </a:lnTo>
                  <a:lnTo>
                    <a:pt x="1895275" y="121279"/>
                  </a:lnTo>
                  <a:lnTo>
                    <a:pt x="1896612" y="106513"/>
                  </a:lnTo>
                  <a:lnTo>
                    <a:pt x="1901308" y="94488"/>
                  </a:lnTo>
                  <a:lnTo>
                    <a:pt x="1904557" y="90034"/>
                  </a:lnTo>
                  <a:lnTo>
                    <a:pt x="1876031" y="90034"/>
                  </a:lnTo>
                  <a:lnTo>
                    <a:pt x="1865744" y="57912"/>
                  </a:lnTo>
                  <a:close/>
                </a:path>
                <a:path w="2087880" h="837564">
                  <a:moveTo>
                    <a:pt x="2029650" y="62528"/>
                  </a:moveTo>
                  <a:lnTo>
                    <a:pt x="1953363" y="62528"/>
                  </a:lnTo>
                  <a:lnTo>
                    <a:pt x="1960469" y="62631"/>
                  </a:lnTo>
                  <a:lnTo>
                    <a:pt x="1967352" y="63745"/>
                  </a:lnTo>
                  <a:lnTo>
                    <a:pt x="1997207" y="90514"/>
                  </a:lnTo>
                  <a:lnTo>
                    <a:pt x="2049136" y="247899"/>
                  </a:lnTo>
                  <a:lnTo>
                    <a:pt x="2087368" y="235576"/>
                  </a:lnTo>
                  <a:lnTo>
                    <a:pt x="2042659" y="96774"/>
                  </a:lnTo>
                  <a:lnTo>
                    <a:pt x="2038563" y="84557"/>
                  </a:lnTo>
                  <a:lnTo>
                    <a:pt x="2034847" y="74402"/>
                  </a:lnTo>
                  <a:lnTo>
                    <a:pt x="2031513" y="66318"/>
                  </a:lnTo>
                  <a:lnTo>
                    <a:pt x="2029650" y="62528"/>
                  </a:lnTo>
                  <a:close/>
                </a:path>
                <a:path w="2087880" h="837564">
                  <a:moveTo>
                    <a:pt x="1965949" y="24530"/>
                  </a:moveTo>
                  <a:lnTo>
                    <a:pt x="1914537" y="39122"/>
                  </a:lnTo>
                  <a:lnTo>
                    <a:pt x="1884631" y="69271"/>
                  </a:lnTo>
                  <a:lnTo>
                    <a:pt x="1876031" y="90034"/>
                  </a:lnTo>
                  <a:lnTo>
                    <a:pt x="1904557" y="90034"/>
                  </a:lnTo>
                  <a:lnTo>
                    <a:pt x="1908428" y="84727"/>
                  </a:lnTo>
                  <a:lnTo>
                    <a:pt x="1917010" y="76609"/>
                  </a:lnTo>
                  <a:lnTo>
                    <a:pt x="1927043" y="70158"/>
                  </a:lnTo>
                  <a:lnTo>
                    <a:pt x="1938515" y="65400"/>
                  </a:lnTo>
                  <a:lnTo>
                    <a:pt x="1946042" y="63447"/>
                  </a:lnTo>
                  <a:lnTo>
                    <a:pt x="1953363" y="62528"/>
                  </a:lnTo>
                  <a:lnTo>
                    <a:pt x="2029650" y="62528"/>
                  </a:lnTo>
                  <a:lnTo>
                    <a:pt x="2028562" y="60316"/>
                  </a:lnTo>
                  <a:lnTo>
                    <a:pt x="2000968" y="31763"/>
                  </a:lnTo>
                  <a:lnTo>
                    <a:pt x="1975734" y="24883"/>
                  </a:lnTo>
                  <a:lnTo>
                    <a:pt x="1965949" y="24530"/>
                  </a:lnTo>
                  <a:close/>
                </a:path>
              </a:pathLst>
            </a:custGeom>
            <a:solidFill>
              <a:srgbClr val="4343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7958084" y="593720"/>
            <a:ext cx="3578860" cy="1962785"/>
            <a:chOff x="7958084" y="593720"/>
            <a:chExt cx="3578860" cy="1962785"/>
          </a:xfrm>
        </p:grpSpPr>
        <p:sp>
          <p:nvSpPr>
            <p:cNvPr id="8" name="object 8"/>
            <p:cNvSpPr/>
            <p:nvPr/>
          </p:nvSpPr>
          <p:spPr>
            <a:xfrm>
              <a:off x="7958084" y="593720"/>
              <a:ext cx="3578860" cy="1962785"/>
            </a:xfrm>
            <a:custGeom>
              <a:avLst/>
              <a:gdLst/>
              <a:ahLst/>
              <a:cxnLst/>
              <a:rect l="l" t="t" r="r" b="b"/>
              <a:pathLst>
                <a:path w="3578859" h="1962785">
                  <a:moveTo>
                    <a:pt x="210952" y="0"/>
                  </a:moveTo>
                  <a:lnTo>
                    <a:pt x="0" y="478779"/>
                  </a:lnTo>
                  <a:lnTo>
                    <a:pt x="3367918" y="1962668"/>
                  </a:lnTo>
                  <a:lnTo>
                    <a:pt x="3578839" y="1483857"/>
                  </a:lnTo>
                  <a:lnTo>
                    <a:pt x="210952" y="0"/>
                  </a:lnTo>
                  <a:close/>
                </a:path>
              </a:pathLst>
            </a:custGeom>
            <a:solidFill>
              <a:srgbClr val="1F4E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187050" y="759073"/>
              <a:ext cx="3181985" cy="1594485"/>
            </a:xfrm>
            <a:custGeom>
              <a:avLst/>
              <a:gdLst/>
              <a:ahLst/>
              <a:cxnLst/>
              <a:rect l="l" t="t" r="r" b="b"/>
              <a:pathLst>
                <a:path w="3181984" h="1594485">
                  <a:moveTo>
                    <a:pt x="842528" y="369051"/>
                  </a:moveTo>
                  <a:lnTo>
                    <a:pt x="803544" y="376671"/>
                  </a:lnTo>
                  <a:lnTo>
                    <a:pt x="768096" y="398922"/>
                  </a:lnTo>
                  <a:lnTo>
                    <a:pt x="739549" y="436765"/>
                  </a:lnTo>
                  <a:lnTo>
                    <a:pt x="721853" y="480291"/>
                  </a:lnTo>
                  <a:lnTo>
                    <a:pt x="717403" y="505933"/>
                  </a:lnTo>
                  <a:lnTo>
                    <a:pt x="718046" y="530289"/>
                  </a:lnTo>
                  <a:lnTo>
                    <a:pt x="734175" y="574336"/>
                  </a:lnTo>
                  <a:lnTo>
                    <a:pt x="768170" y="608065"/>
                  </a:lnTo>
                  <a:lnTo>
                    <a:pt x="816750" y="629468"/>
                  </a:lnTo>
                  <a:lnTo>
                    <a:pt x="840966" y="633073"/>
                  </a:lnTo>
                  <a:lnTo>
                    <a:pt x="864369" y="631608"/>
                  </a:lnTo>
                  <a:lnTo>
                    <a:pt x="886968" y="625083"/>
                  </a:lnTo>
                  <a:lnTo>
                    <a:pt x="907854" y="613603"/>
                  </a:lnTo>
                  <a:lnTo>
                    <a:pt x="926298" y="597434"/>
                  </a:lnTo>
                  <a:lnTo>
                    <a:pt x="934210" y="587101"/>
                  </a:lnTo>
                  <a:lnTo>
                    <a:pt x="836763" y="587101"/>
                  </a:lnTo>
                  <a:lnTo>
                    <a:pt x="823035" y="585536"/>
                  </a:lnTo>
                  <a:lnTo>
                    <a:pt x="785968" y="564645"/>
                  </a:lnTo>
                  <a:lnTo>
                    <a:pt x="769103" y="525601"/>
                  </a:lnTo>
                  <a:lnTo>
                    <a:pt x="769479" y="509435"/>
                  </a:lnTo>
                  <a:lnTo>
                    <a:pt x="789476" y="454784"/>
                  </a:lnTo>
                  <a:lnTo>
                    <a:pt x="824118" y="421142"/>
                  </a:lnTo>
                  <a:lnTo>
                    <a:pt x="851054" y="415328"/>
                  </a:lnTo>
                  <a:lnTo>
                    <a:pt x="943090" y="415328"/>
                  </a:lnTo>
                  <a:lnTo>
                    <a:pt x="938745" y="409940"/>
                  </a:lnTo>
                  <a:lnTo>
                    <a:pt x="896386" y="381762"/>
                  </a:lnTo>
                  <a:lnTo>
                    <a:pt x="855474" y="369991"/>
                  </a:lnTo>
                  <a:lnTo>
                    <a:pt x="842528" y="369051"/>
                  </a:lnTo>
                  <a:close/>
                </a:path>
                <a:path w="3181984" h="1594485">
                  <a:moveTo>
                    <a:pt x="943090" y="415328"/>
                  </a:moveTo>
                  <a:lnTo>
                    <a:pt x="851054" y="415328"/>
                  </a:lnTo>
                  <a:lnTo>
                    <a:pt x="864991" y="417070"/>
                  </a:lnTo>
                  <a:lnTo>
                    <a:pt x="879226" y="421904"/>
                  </a:lnTo>
                  <a:lnTo>
                    <a:pt x="911175" y="449057"/>
                  </a:lnTo>
                  <a:lnTo>
                    <a:pt x="919570" y="476159"/>
                  </a:lnTo>
                  <a:lnTo>
                    <a:pt x="919067" y="492080"/>
                  </a:lnTo>
                  <a:lnTo>
                    <a:pt x="898760" y="546938"/>
                  </a:lnTo>
                  <a:lnTo>
                    <a:pt x="863742" y="581040"/>
                  </a:lnTo>
                  <a:lnTo>
                    <a:pt x="836763" y="587101"/>
                  </a:lnTo>
                  <a:lnTo>
                    <a:pt x="934210" y="587101"/>
                  </a:lnTo>
                  <a:lnTo>
                    <a:pt x="942290" y="576550"/>
                  </a:lnTo>
                  <a:lnTo>
                    <a:pt x="955822" y="550926"/>
                  </a:lnTo>
                  <a:lnTo>
                    <a:pt x="965672" y="523447"/>
                  </a:lnTo>
                  <a:lnTo>
                    <a:pt x="970315" y="497380"/>
                  </a:lnTo>
                  <a:lnTo>
                    <a:pt x="969769" y="472719"/>
                  </a:lnTo>
                  <a:lnTo>
                    <a:pt x="964051" y="449458"/>
                  </a:lnTo>
                  <a:lnTo>
                    <a:pt x="953539" y="428284"/>
                  </a:lnTo>
                  <a:lnTo>
                    <a:pt x="943090" y="415328"/>
                  </a:lnTo>
                  <a:close/>
                </a:path>
                <a:path w="3181984" h="1594485">
                  <a:moveTo>
                    <a:pt x="574426" y="244723"/>
                  </a:moveTo>
                  <a:lnTo>
                    <a:pt x="472714" y="475609"/>
                  </a:lnTo>
                  <a:lnTo>
                    <a:pt x="648340" y="552968"/>
                  </a:lnTo>
                  <a:lnTo>
                    <a:pt x="665500" y="514106"/>
                  </a:lnTo>
                  <a:lnTo>
                    <a:pt x="536448" y="457200"/>
                  </a:lnTo>
                  <a:lnTo>
                    <a:pt x="564154" y="394350"/>
                  </a:lnTo>
                  <a:lnTo>
                    <a:pt x="669541" y="394350"/>
                  </a:lnTo>
                  <a:lnTo>
                    <a:pt x="581284" y="355488"/>
                  </a:lnTo>
                  <a:lnTo>
                    <a:pt x="603900" y="304281"/>
                  </a:lnTo>
                  <a:lnTo>
                    <a:pt x="709592" y="304281"/>
                  </a:lnTo>
                  <a:lnTo>
                    <a:pt x="574426" y="244723"/>
                  </a:lnTo>
                  <a:close/>
                </a:path>
                <a:path w="3181984" h="1594485">
                  <a:moveTo>
                    <a:pt x="669541" y="394350"/>
                  </a:moveTo>
                  <a:lnTo>
                    <a:pt x="564154" y="394350"/>
                  </a:lnTo>
                  <a:lnTo>
                    <a:pt x="680100" y="445404"/>
                  </a:lnTo>
                  <a:lnTo>
                    <a:pt x="697230" y="406542"/>
                  </a:lnTo>
                  <a:lnTo>
                    <a:pt x="669541" y="394350"/>
                  </a:lnTo>
                  <a:close/>
                </a:path>
                <a:path w="3181984" h="1594485">
                  <a:moveTo>
                    <a:pt x="338968" y="140970"/>
                  </a:moveTo>
                  <a:lnTo>
                    <a:pt x="237256" y="371856"/>
                  </a:lnTo>
                  <a:lnTo>
                    <a:pt x="325008" y="410474"/>
                  </a:lnTo>
                  <a:lnTo>
                    <a:pt x="337358" y="415594"/>
                  </a:lnTo>
                  <a:lnTo>
                    <a:pt x="348714" y="419522"/>
                  </a:lnTo>
                  <a:lnTo>
                    <a:pt x="359075" y="422257"/>
                  </a:lnTo>
                  <a:lnTo>
                    <a:pt x="368442" y="423793"/>
                  </a:lnTo>
                  <a:lnTo>
                    <a:pt x="379768" y="424463"/>
                  </a:lnTo>
                  <a:lnTo>
                    <a:pt x="390338" y="424007"/>
                  </a:lnTo>
                  <a:lnTo>
                    <a:pt x="431402" y="408054"/>
                  </a:lnTo>
                  <a:lnTo>
                    <a:pt x="459759" y="380481"/>
                  </a:lnTo>
                  <a:lnTo>
                    <a:pt x="373380" y="380481"/>
                  </a:lnTo>
                  <a:lnTo>
                    <a:pt x="364998" y="378957"/>
                  </a:lnTo>
                  <a:lnTo>
                    <a:pt x="300990" y="353446"/>
                  </a:lnTo>
                  <a:lnTo>
                    <a:pt x="368442" y="200527"/>
                  </a:lnTo>
                  <a:lnTo>
                    <a:pt x="463716" y="200527"/>
                  </a:lnTo>
                  <a:lnTo>
                    <a:pt x="458544" y="196625"/>
                  </a:lnTo>
                  <a:lnTo>
                    <a:pt x="449042" y="190755"/>
                  </a:lnTo>
                  <a:lnTo>
                    <a:pt x="437592" y="184696"/>
                  </a:lnTo>
                  <a:lnTo>
                    <a:pt x="424190" y="178429"/>
                  </a:lnTo>
                  <a:lnTo>
                    <a:pt x="338968" y="140970"/>
                  </a:lnTo>
                  <a:close/>
                </a:path>
                <a:path w="3181984" h="1594485">
                  <a:moveTo>
                    <a:pt x="463716" y="200527"/>
                  </a:moveTo>
                  <a:lnTo>
                    <a:pt x="368442" y="200527"/>
                  </a:lnTo>
                  <a:lnTo>
                    <a:pt x="402307" y="215702"/>
                  </a:lnTo>
                  <a:lnTo>
                    <a:pt x="412878" y="220850"/>
                  </a:lnTo>
                  <a:lnTo>
                    <a:pt x="443362" y="249174"/>
                  </a:lnTo>
                  <a:lnTo>
                    <a:pt x="447155" y="269465"/>
                  </a:lnTo>
                  <a:lnTo>
                    <a:pt x="446806" y="277368"/>
                  </a:lnTo>
                  <a:lnTo>
                    <a:pt x="433334" y="320558"/>
                  </a:lnTo>
                  <a:lnTo>
                    <a:pt x="410077" y="360822"/>
                  </a:lnTo>
                  <a:lnTo>
                    <a:pt x="373380" y="380481"/>
                  </a:lnTo>
                  <a:lnTo>
                    <a:pt x="459759" y="380481"/>
                  </a:lnTo>
                  <a:lnTo>
                    <a:pt x="480700" y="343905"/>
                  </a:lnTo>
                  <a:lnTo>
                    <a:pt x="495337" y="299127"/>
                  </a:lnTo>
                  <a:lnTo>
                    <a:pt x="497651" y="273475"/>
                  </a:lnTo>
                  <a:lnTo>
                    <a:pt x="496850" y="261442"/>
                  </a:lnTo>
                  <a:lnTo>
                    <a:pt x="481336" y="218899"/>
                  </a:lnTo>
                  <a:lnTo>
                    <a:pt x="466100" y="202326"/>
                  </a:lnTo>
                  <a:lnTo>
                    <a:pt x="463716" y="200527"/>
                  </a:lnTo>
                  <a:close/>
                </a:path>
                <a:path w="3181984" h="1594485">
                  <a:moveTo>
                    <a:pt x="709592" y="304281"/>
                  </a:moveTo>
                  <a:lnTo>
                    <a:pt x="603900" y="304281"/>
                  </a:lnTo>
                  <a:lnTo>
                    <a:pt x="728472" y="359145"/>
                  </a:lnTo>
                  <a:lnTo>
                    <a:pt x="745632" y="320161"/>
                  </a:lnTo>
                  <a:lnTo>
                    <a:pt x="709592" y="304281"/>
                  </a:lnTo>
                  <a:close/>
                </a:path>
                <a:path w="3181984" h="1594485">
                  <a:moveTo>
                    <a:pt x="259201" y="105796"/>
                  </a:moveTo>
                  <a:lnTo>
                    <a:pt x="157490" y="336682"/>
                  </a:lnTo>
                  <a:lnTo>
                    <a:pt x="204094" y="357256"/>
                  </a:lnTo>
                  <a:lnTo>
                    <a:pt x="305836" y="126370"/>
                  </a:lnTo>
                  <a:lnTo>
                    <a:pt x="259201" y="105796"/>
                  </a:lnTo>
                  <a:close/>
                </a:path>
                <a:path w="3181984" h="1594485">
                  <a:moveTo>
                    <a:pt x="19171" y="0"/>
                  </a:moveTo>
                  <a:lnTo>
                    <a:pt x="0" y="267218"/>
                  </a:lnTo>
                  <a:lnTo>
                    <a:pt x="49651" y="289194"/>
                  </a:lnTo>
                  <a:lnTo>
                    <a:pt x="116274" y="218937"/>
                  </a:lnTo>
                  <a:lnTo>
                    <a:pt x="52852" y="218937"/>
                  </a:lnTo>
                  <a:lnTo>
                    <a:pt x="69738" y="22341"/>
                  </a:lnTo>
                  <a:lnTo>
                    <a:pt x="19171" y="0"/>
                  </a:lnTo>
                  <a:close/>
                </a:path>
                <a:path w="3181984" h="1594485">
                  <a:moveTo>
                    <a:pt x="184678" y="73030"/>
                  </a:moveTo>
                  <a:lnTo>
                    <a:pt x="52852" y="218937"/>
                  </a:lnTo>
                  <a:lnTo>
                    <a:pt x="116274" y="218937"/>
                  </a:lnTo>
                  <a:lnTo>
                    <a:pt x="234055" y="94731"/>
                  </a:lnTo>
                  <a:lnTo>
                    <a:pt x="184678" y="73030"/>
                  </a:lnTo>
                  <a:close/>
                </a:path>
                <a:path w="3181984" h="1594485">
                  <a:moveTo>
                    <a:pt x="2158295" y="1091946"/>
                  </a:moveTo>
                  <a:lnTo>
                    <a:pt x="2013966" y="1091946"/>
                  </a:lnTo>
                  <a:lnTo>
                    <a:pt x="2106289" y="1132575"/>
                  </a:lnTo>
                  <a:lnTo>
                    <a:pt x="2103394" y="1193932"/>
                  </a:lnTo>
                  <a:lnTo>
                    <a:pt x="2154052" y="1216273"/>
                  </a:lnTo>
                  <a:lnTo>
                    <a:pt x="2158295" y="1091946"/>
                  </a:lnTo>
                  <a:close/>
                </a:path>
                <a:path w="3181984" h="1594485">
                  <a:moveTo>
                    <a:pt x="2114062" y="923025"/>
                  </a:moveTo>
                  <a:lnTo>
                    <a:pt x="1922404" y="1114287"/>
                  </a:lnTo>
                  <a:lnTo>
                    <a:pt x="1971812" y="1136020"/>
                  </a:lnTo>
                  <a:lnTo>
                    <a:pt x="2013966" y="1091946"/>
                  </a:lnTo>
                  <a:lnTo>
                    <a:pt x="2158295" y="1091946"/>
                  </a:lnTo>
                  <a:lnTo>
                    <a:pt x="2158459" y="1087130"/>
                  </a:lnTo>
                  <a:lnTo>
                    <a:pt x="2108454" y="1087130"/>
                  </a:lnTo>
                  <a:lnTo>
                    <a:pt x="2045482" y="1059423"/>
                  </a:lnTo>
                  <a:lnTo>
                    <a:pt x="2114428" y="987430"/>
                  </a:lnTo>
                  <a:lnTo>
                    <a:pt x="2161861" y="987430"/>
                  </a:lnTo>
                  <a:lnTo>
                    <a:pt x="2163318" y="944758"/>
                  </a:lnTo>
                  <a:lnTo>
                    <a:pt x="2114062" y="923025"/>
                  </a:lnTo>
                  <a:close/>
                </a:path>
                <a:path w="3181984" h="1594485">
                  <a:moveTo>
                    <a:pt x="2161861" y="987430"/>
                  </a:moveTo>
                  <a:lnTo>
                    <a:pt x="2114428" y="987430"/>
                  </a:lnTo>
                  <a:lnTo>
                    <a:pt x="2108454" y="1087130"/>
                  </a:lnTo>
                  <a:lnTo>
                    <a:pt x="2158459" y="1087130"/>
                  </a:lnTo>
                  <a:lnTo>
                    <a:pt x="2161861" y="987430"/>
                  </a:lnTo>
                  <a:close/>
                </a:path>
                <a:path w="3181984" h="1594485">
                  <a:moveTo>
                    <a:pt x="1776222" y="964692"/>
                  </a:moveTo>
                  <a:lnTo>
                    <a:pt x="1769821" y="982637"/>
                  </a:lnTo>
                  <a:lnTo>
                    <a:pt x="1766736" y="998860"/>
                  </a:lnTo>
                  <a:lnTo>
                    <a:pt x="1766736" y="1014802"/>
                  </a:lnTo>
                  <a:lnTo>
                    <a:pt x="1770126" y="1029096"/>
                  </a:lnTo>
                  <a:lnTo>
                    <a:pt x="1798702" y="1063086"/>
                  </a:lnTo>
                  <a:lnTo>
                    <a:pt x="1841975" y="1079849"/>
                  </a:lnTo>
                  <a:lnTo>
                    <a:pt x="1854681" y="1080874"/>
                  </a:lnTo>
                  <a:lnTo>
                    <a:pt x="1866656" y="1079754"/>
                  </a:lnTo>
                  <a:lnTo>
                    <a:pt x="1905396" y="1058296"/>
                  </a:lnTo>
                  <a:lnTo>
                    <a:pt x="1920365" y="1035820"/>
                  </a:lnTo>
                  <a:lnTo>
                    <a:pt x="1847678" y="1035820"/>
                  </a:lnTo>
                  <a:lnTo>
                    <a:pt x="1840855" y="1034781"/>
                  </a:lnTo>
                  <a:lnTo>
                    <a:pt x="1815756" y="1003818"/>
                  </a:lnTo>
                  <a:lnTo>
                    <a:pt x="1816821" y="996783"/>
                  </a:lnTo>
                  <a:lnTo>
                    <a:pt x="1819052" y="988531"/>
                  </a:lnTo>
                  <a:lnTo>
                    <a:pt x="1822460" y="979048"/>
                  </a:lnTo>
                  <a:lnTo>
                    <a:pt x="1776222" y="964692"/>
                  </a:lnTo>
                  <a:close/>
                </a:path>
                <a:path w="3181984" h="1594485">
                  <a:moveTo>
                    <a:pt x="1947793" y="849751"/>
                  </a:moveTo>
                  <a:lnTo>
                    <a:pt x="1882140" y="998860"/>
                  </a:lnTo>
                  <a:lnTo>
                    <a:pt x="1859401" y="1033028"/>
                  </a:lnTo>
                  <a:lnTo>
                    <a:pt x="1847678" y="1035820"/>
                  </a:lnTo>
                  <a:lnTo>
                    <a:pt x="1920365" y="1035820"/>
                  </a:lnTo>
                  <a:lnTo>
                    <a:pt x="1923642" y="1029771"/>
                  </a:lnTo>
                  <a:lnTo>
                    <a:pt x="1929902" y="1016386"/>
                  </a:lnTo>
                  <a:lnTo>
                    <a:pt x="1994275" y="870204"/>
                  </a:lnTo>
                  <a:lnTo>
                    <a:pt x="1947793" y="849751"/>
                  </a:lnTo>
                  <a:close/>
                </a:path>
                <a:path w="3181984" h="1594485">
                  <a:moveTo>
                    <a:pt x="1685766" y="809000"/>
                  </a:moveTo>
                  <a:lnTo>
                    <a:pt x="1637538" y="809000"/>
                  </a:lnTo>
                  <a:lnTo>
                    <a:pt x="1664329" y="1000506"/>
                  </a:lnTo>
                  <a:lnTo>
                    <a:pt x="1711086" y="1021201"/>
                  </a:lnTo>
                  <a:lnTo>
                    <a:pt x="1753328" y="925311"/>
                  </a:lnTo>
                  <a:lnTo>
                    <a:pt x="1701546" y="925311"/>
                  </a:lnTo>
                  <a:lnTo>
                    <a:pt x="1685766" y="809000"/>
                  </a:lnTo>
                  <a:close/>
                </a:path>
                <a:path w="3181984" h="1594485">
                  <a:moveTo>
                    <a:pt x="1629674" y="709543"/>
                  </a:moveTo>
                  <a:lnTo>
                    <a:pt x="1527931" y="940429"/>
                  </a:lnTo>
                  <a:lnTo>
                    <a:pt x="1571244" y="959479"/>
                  </a:lnTo>
                  <a:lnTo>
                    <a:pt x="1637538" y="809000"/>
                  </a:lnTo>
                  <a:lnTo>
                    <a:pt x="1685766" y="809000"/>
                  </a:lnTo>
                  <a:lnTo>
                    <a:pt x="1674997" y="729630"/>
                  </a:lnTo>
                  <a:lnTo>
                    <a:pt x="1629674" y="709543"/>
                  </a:lnTo>
                  <a:close/>
                </a:path>
                <a:path w="3181984" h="1594485">
                  <a:moveTo>
                    <a:pt x="1769485" y="771265"/>
                  </a:moveTo>
                  <a:lnTo>
                    <a:pt x="1701546" y="925311"/>
                  </a:lnTo>
                  <a:lnTo>
                    <a:pt x="1753328" y="925311"/>
                  </a:lnTo>
                  <a:lnTo>
                    <a:pt x="1812798" y="790315"/>
                  </a:lnTo>
                  <a:lnTo>
                    <a:pt x="1769485" y="771265"/>
                  </a:lnTo>
                  <a:close/>
                </a:path>
                <a:path w="3181984" h="1594485">
                  <a:moveTo>
                    <a:pt x="1411224" y="613410"/>
                  </a:moveTo>
                  <a:lnTo>
                    <a:pt x="1309512" y="844296"/>
                  </a:lnTo>
                  <a:lnTo>
                    <a:pt x="1485138" y="921654"/>
                  </a:lnTo>
                  <a:lnTo>
                    <a:pt x="1502298" y="882639"/>
                  </a:lnTo>
                  <a:lnTo>
                    <a:pt x="1373245" y="825886"/>
                  </a:lnTo>
                  <a:lnTo>
                    <a:pt x="1400952" y="763005"/>
                  </a:lnTo>
                  <a:lnTo>
                    <a:pt x="1506339" y="763005"/>
                  </a:lnTo>
                  <a:lnTo>
                    <a:pt x="1418082" y="724143"/>
                  </a:lnTo>
                  <a:lnTo>
                    <a:pt x="1440698" y="672967"/>
                  </a:lnTo>
                  <a:lnTo>
                    <a:pt x="1546390" y="672967"/>
                  </a:lnTo>
                  <a:lnTo>
                    <a:pt x="1411224" y="613410"/>
                  </a:lnTo>
                  <a:close/>
                </a:path>
                <a:path w="3181984" h="1594485">
                  <a:moveTo>
                    <a:pt x="1350127" y="622310"/>
                  </a:moveTo>
                  <a:lnTo>
                    <a:pt x="1298448" y="622310"/>
                  </a:lnTo>
                  <a:lnTo>
                    <a:pt x="1218316" y="804031"/>
                  </a:lnTo>
                  <a:lnTo>
                    <a:pt x="1261628" y="823203"/>
                  </a:lnTo>
                  <a:lnTo>
                    <a:pt x="1350127" y="622310"/>
                  </a:lnTo>
                  <a:close/>
                </a:path>
                <a:path w="3181984" h="1594485">
                  <a:moveTo>
                    <a:pt x="1506339" y="763005"/>
                  </a:moveTo>
                  <a:lnTo>
                    <a:pt x="1400952" y="763005"/>
                  </a:lnTo>
                  <a:lnTo>
                    <a:pt x="1516898" y="814059"/>
                  </a:lnTo>
                  <a:lnTo>
                    <a:pt x="1534027" y="775197"/>
                  </a:lnTo>
                  <a:lnTo>
                    <a:pt x="1506339" y="763005"/>
                  </a:lnTo>
                  <a:close/>
                </a:path>
                <a:path w="3181984" h="1594485">
                  <a:moveTo>
                    <a:pt x="1204314" y="562234"/>
                  </a:moveTo>
                  <a:lnTo>
                    <a:pt x="1162050" y="562234"/>
                  </a:lnTo>
                  <a:lnTo>
                    <a:pt x="1127638" y="764164"/>
                  </a:lnTo>
                  <a:lnTo>
                    <a:pt x="1172596" y="783854"/>
                  </a:lnTo>
                  <a:lnTo>
                    <a:pt x="1237303" y="700796"/>
                  </a:lnTo>
                  <a:lnTo>
                    <a:pt x="1182624" y="700796"/>
                  </a:lnTo>
                  <a:lnTo>
                    <a:pt x="1204314" y="562234"/>
                  </a:lnTo>
                  <a:close/>
                </a:path>
                <a:path w="3181984" h="1594485">
                  <a:moveTo>
                    <a:pt x="1140470" y="494019"/>
                  </a:moveTo>
                  <a:lnTo>
                    <a:pt x="1038727" y="724905"/>
                  </a:lnTo>
                  <a:lnTo>
                    <a:pt x="1082040" y="743955"/>
                  </a:lnTo>
                  <a:lnTo>
                    <a:pt x="1162050" y="562234"/>
                  </a:lnTo>
                  <a:lnTo>
                    <a:pt x="1204314" y="562234"/>
                  </a:lnTo>
                  <a:lnTo>
                    <a:pt x="1210177" y="524774"/>
                  </a:lnTo>
                  <a:lnTo>
                    <a:pt x="1140470" y="494019"/>
                  </a:lnTo>
                  <a:close/>
                </a:path>
                <a:path w="3181984" h="1594485">
                  <a:moveTo>
                    <a:pt x="1546390" y="672967"/>
                  </a:moveTo>
                  <a:lnTo>
                    <a:pt x="1440698" y="672967"/>
                  </a:lnTo>
                  <a:lnTo>
                    <a:pt x="1565269" y="727831"/>
                  </a:lnTo>
                  <a:lnTo>
                    <a:pt x="1582430" y="688848"/>
                  </a:lnTo>
                  <a:lnTo>
                    <a:pt x="1546390" y="672967"/>
                  </a:lnTo>
                  <a:close/>
                </a:path>
                <a:path w="3181984" h="1594485">
                  <a:moveTo>
                    <a:pt x="1293510" y="561472"/>
                  </a:moveTo>
                  <a:lnTo>
                    <a:pt x="1182624" y="700796"/>
                  </a:lnTo>
                  <a:lnTo>
                    <a:pt x="1237303" y="700796"/>
                  </a:lnTo>
                  <a:lnTo>
                    <a:pt x="1298448" y="622310"/>
                  </a:lnTo>
                  <a:lnTo>
                    <a:pt x="1350127" y="622310"/>
                  </a:lnTo>
                  <a:lnTo>
                    <a:pt x="1363339" y="592317"/>
                  </a:lnTo>
                  <a:lnTo>
                    <a:pt x="1293510" y="561472"/>
                  </a:lnTo>
                  <a:close/>
                </a:path>
                <a:path w="3181984" h="1594485">
                  <a:moveTo>
                    <a:pt x="2280940" y="1182502"/>
                  </a:moveTo>
                  <a:lnTo>
                    <a:pt x="2276364" y="1202249"/>
                  </a:lnTo>
                  <a:lnTo>
                    <a:pt x="2275191" y="1220720"/>
                  </a:lnTo>
                  <a:lnTo>
                    <a:pt x="2277395" y="1237927"/>
                  </a:lnTo>
                  <a:lnTo>
                    <a:pt x="2304825" y="1281573"/>
                  </a:lnTo>
                  <a:lnTo>
                    <a:pt x="2341260" y="1303660"/>
                  </a:lnTo>
                  <a:lnTo>
                    <a:pt x="2382926" y="1316381"/>
                  </a:lnTo>
                  <a:lnTo>
                    <a:pt x="2395240" y="1317376"/>
                  </a:lnTo>
                  <a:lnTo>
                    <a:pt x="2406821" y="1316825"/>
                  </a:lnTo>
                  <a:lnTo>
                    <a:pt x="2446486" y="1298707"/>
                  </a:lnTo>
                  <a:lnTo>
                    <a:pt x="2465843" y="1271317"/>
                  </a:lnTo>
                  <a:lnTo>
                    <a:pt x="2389022" y="1271317"/>
                  </a:lnTo>
                  <a:lnTo>
                    <a:pt x="2379928" y="1270848"/>
                  </a:lnTo>
                  <a:lnTo>
                    <a:pt x="2341241" y="1253486"/>
                  </a:lnTo>
                  <a:lnTo>
                    <a:pt x="2325702" y="1220720"/>
                  </a:lnTo>
                  <a:lnTo>
                    <a:pt x="2325735" y="1219321"/>
                  </a:lnTo>
                  <a:lnTo>
                    <a:pt x="2326075" y="1209882"/>
                  </a:lnTo>
                  <a:lnTo>
                    <a:pt x="2328184" y="1198107"/>
                  </a:lnTo>
                  <a:lnTo>
                    <a:pt x="2280940" y="1182502"/>
                  </a:lnTo>
                  <a:close/>
                </a:path>
                <a:path w="3181984" h="1594485">
                  <a:moveTo>
                    <a:pt x="2394844" y="1051681"/>
                  </a:moveTo>
                  <a:lnTo>
                    <a:pt x="2355738" y="1062349"/>
                  </a:lnTo>
                  <a:lnTo>
                    <a:pt x="2326769" y="1104704"/>
                  </a:lnTo>
                  <a:lnTo>
                    <a:pt x="2325412" y="1118616"/>
                  </a:lnTo>
                  <a:lnTo>
                    <a:pt x="2327147" y="1132563"/>
                  </a:lnTo>
                  <a:lnTo>
                    <a:pt x="2347253" y="1168359"/>
                  </a:lnTo>
                  <a:lnTo>
                    <a:pt x="2386356" y="1201949"/>
                  </a:lnTo>
                  <a:lnTo>
                    <a:pt x="2395785" y="1209442"/>
                  </a:lnTo>
                  <a:lnTo>
                    <a:pt x="2419868" y="1236726"/>
                  </a:lnTo>
                  <a:lnTo>
                    <a:pt x="2421392" y="1241938"/>
                  </a:lnTo>
                  <a:lnTo>
                    <a:pt x="2389022" y="1271317"/>
                  </a:lnTo>
                  <a:lnTo>
                    <a:pt x="2465843" y="1271317"/>
                  </a:lnTo>
                  <a:lnTo>
                    <a:pt x="2469223" y="1262296"/>
                  </a:lnTo>
                  <a:lnTo>
                    <a:pt x="2471749" y="1251912"/>
                  </a:lnTo>
                  <a:lnTo>
                    <a:pt x="2472748" y="1241905"/>
                  </a:lnTo>
                  <a:lnTo>
                    <a:pt x="2472202" y="1232275"/>
                  </a:lnTo>
                  <a:lnTo>
                    <a:pt x="2449626" y="1189259"/>
                  </a:lnTo>
                  <a:lnTo>
                    <a:pt x="2400336" y="1147973"/>
                  </a:lnTo>
                  <a:lnTo>
                    <a:pt x="2389757" y="1138664"/>
                  </a:lnTo>
                  <a:lnTo>
                    <a:pt x="2382293" y="1130828"/>
                  </a:lnTo>
                  <a:lnTo>
                    <a:pt x="2377958" y="1124468"/>
                  </a:lnTo>
                  <a:lnTo>
                    <a:pt x="2375032" y="1118616"/>
                  </a:lnTo>
                  <a:lnTo>
                    <a:pt x="2374788" y="1112916"/>
                  </a:lnTo>
                  <a:lnTo>
                    <a:pt x="2377196" y="1107429"/>
                  </a:lnTo>
                  <a:lnTo>
                    <a:pt x="2379847" y="1101486"/>
                  </a:lnTo>
                  <a:lnTo>
                    <a:pt x="2384419" y="1097798"/>
                  </a:lnTo>
                  <a:lnTo>
                    <a:pt x="2390912" y="1096396"/>
                  </a:lnTo>
                  <a:lnTo>
                    <a:pt x="2398837" y="1095463"/>
                  </a:lnTo>
                  <a:lnTo>
                    <a:pt x="2489982" y="1095463"/>
                  </a:lnTo>
                  <a:lnTo>
                    <a:pt x="2479845" y="1085194"/>
                  </a:lnTo>
                  <a:lnTo>
                    <a:pt x="2443855" y="1063630"/>
                  </a:lnTo>
                  <a:lnTo>
                    <a:pt x="2406329" y="1052511"/>
                  </a:lnTo>
                  <a:lnTo>
                    <a:pt x="2394844" y="1051681"/>
                  </a:lnTo>
                  <a:close/>
                </a:path>
                <a:path w="3181984" h="1594485">
                  <a:moveTo>
                    <a:pt x="2489982" y="1095463"/>
                  </a:moveTo>
                  <a:lnTo>
                    <a:pt x="2398837" y="1095463"/>
                  </a:lnTo>
                  <a:lnTo>
                    <a:pt x="2407386" y="1096087"/>
                  </a:lnTo>
                  <a:lnTo>
                    <a:pt x="2416552" y="1098260"/>
                  </a:lnTo>
                  <a:lnTo>
                    <a:pt x="2452512" y="1122822"/>
                  </a:lnTo>
                  <a:lnTo>
                    <a:pt x="2456120" y="1136717"/>
                  </a:lnTo>
                  <a:lnTo>
                    <a:pt x="2455791" y="1144960"/>
                  </a:lnTo>
                  <a:lnTo>
                    <a:pt x="2454036" y="1154064"/>
                  </a:lnTo>
                  <a:lnTo>
                    <a:pt x="2501524" y="1172596"/>
                  </a:lnTo>
                  <a:lnTo>
                    <a:pt x="2506331" y="1156644"/>
                  </a:lnTo>
                  <a:lnTo>
                    <a:pt x="2507822" y="1141152"/>
                  </a:lnTo>
                  <a:lnTo>
                    <a:pt x="2506003" y="1126111"/>
                  </a:lnTo>
                  <a:lnTo>
                    <a:pt x="2500884" y="1111514"/>
                  </a:lnTo>
                  <a:lnTo>
                    <a:pt x="2492239" y="1097748"/>
                  </a:lnTo>
                  <a:lnTo>
                    <a:pt x="2489982" y="1095463"/>
                  </a:lnTo>
                  <a:close/>
                </a:path>
                <a:path w="3181984" h="1594485">
                  <a:moveTo>
                    <a:pt x="2998592" y="1312682"/>
                  </a:moveTo>
                  <a:lnTo>
                    <a:pt x="2981340" y="1351788"/>
                  </a:lnTo>
                  <a:lnTo>
                    <a:pt x="3049920" y="1382024"/>
                  </a:lnTo>
                  <a:lnTo>
                    <a:pt x="2965338" y="1573773"/>
                  </a:lnTo>
                  <a:lnTo>
                    <a:pt x="3011942" y="1594225"/>
                  </a:lnTo>
                  <a:lnTo>
                    <a:pt x="3096524" y="1402476"/>
                  </a:lnTo>
                  <a:lnTo>
                    <a:pt x="3178079" y="1402476"/>
                  </a:lnTo>
                  <a:lnTo>
                    <a:pt x="3181990" y="1393576"/>
                  </a:lnTo>
                  <a:lnTo>
                    <a:pt x="2998592" y="1312682"/>
                  </a:lnTo>
                  <a:close/>
                </a:path>
                <a:path w="3181984" h="1594485">
                  <a:moveTo>
                    <a:pt x="2797180" y="1224015"/>
                  </a:moveTo>
                  <a:lnTo>
                    <a:pt x="2695468" y="1454901"/>
                  </a:lnTo>
                  <a:lnTo>
                    <a:pt x="2871094" y="1532260"/>
                  </a:lnTo>
                  <a:lnTo>
                    <a:pt x="2888254" y="1493276"/>
                  </a:lnTo>
                  <a:lnTo>
                    <a:pt x="2759202" y="1436491"/>
                  </a:lnTo>
                  <a:lnTo>
                    <a:pt x="2786908" y="1373642"/>
                  </a:lnTo>
                  <a:lnTo>
                    <a:pt x="2892295" y="1373642"/>
                  </a:lnTo>
                  <a:lnTo>
                    <a:pt x="2804038" y="1334780"/>
                  </a:lnTo>
                  <a:lnTo>
                    <a:pt x="2826654" y="1283604"/>
                  </a:lnTo>
                  <a:lnTo>
                    <a:pt x="2932415" y="1283604"/>
                  </a:lnTo>
                  <a:lnTo>
                    <a:pt x="2797180" y="1224015"/>
                  </a:lnTo>
                  <a:close/>
                </a:path>
                <a:path w="3181984" h="1594485">
                  <a:moveTo>
                    <a:pt x="3178079" y="1402476"/>
                  </a:moveTo>
                  <a:lnTo>
                    <a:pt x="3096524" y="1402476"/>
                  </a:lnTo>
                  <a:lnTo>
                    <a:pt x="3164860" y="1432560"/>
                  </a:lnTo>
                  <a:lnTo>
                    <a:pt x="3178079" y="1402476"/>
                  </a:lnTo>
                  <a:close/>
                </a:path>
                <a:path w="3181984" h="1594485">
                  <a:moveTo>
                    <a:pt x="2892295" y="1373642"/>
                  </a:moveTo>
                  <a:lnTo>
                    <a:pt x="2786908" y="1373642"/>
                  </a:lnTo>
                  <a:lnTo>
                    <a:pt x="2902854" y="1424696"/>
                  </a:lnTo>
                  <a:lnTo>
                    <a:pt x="2919984" y="1385834"/>
                  </a:lnTo>
                  <a:lnTo>
                    <a:pt x="2892295" y="1373642"/>
                  </a:lnTo>
                  <a:close/>
                </a:path>
                <a:path w="3181984" h="1594485">
                  <a:moveTo>
                    <a:pt x="2555626" y="1117610"/>
                  </a:moveTo>
                  <a:lnTo>
                    <a:pt x="2536454" y="1384797"/>
                  </a:lnTo>
                  <a:lnTo>
                    <a:pt x="2586228" y="1406773"/>
                  </a:lnTo>
                  <a:lnTo>
                    <a:pt x="2652947" y="1336426"/>
                  </a:lnTo>
                  <a:lnTo>
                    <a:pt x="2589276" y="1336426"/>
                  </a:lnTo>
                  <a:lnTo>
                    <a:pt x="2606162" y="1139830"/>
                  </a:lnTo>
                  <a:lnTo>
                    <a:pt x="2555626" y="1117610"/>
                  </a:lnTo>
                  <a:close/>
                </a:path>
                <a:path w="3181984" h="1594485">
                  <a:moveTo>
                    <a:pt x="2932415" y="1283604"/>
                  </a:moveTo>
                  <a:lnTo>
                    <a:pt x="2826654" y="1283604"/>
                  </a:lnTo>
                  <a:lnTo>
                    <a:pt x="2951104" y="1338468"/>
                  </a:lnTo>
                  <a:lnTo>
                    <a:pt x="2968386" y="1299453"/>
                  </a:lnTo>
                  <a:lnTo>
                    <a:pt x="2932415" y="1283604"/>
                  </a:lnTo>
                  <a:close/>
                </a:path>
                <a:path w="3181984" h="1594485">
                  <a:moveTo>
                    <a:pt x="2721102" y="1190487"/>
                  </a:moveTo>
                  <a:lnTo>
                    <a:pt x="2589276" y="1336426"/>
                  </a:lnTo>
                  <a:lnTo>
                    <a:pt x="2652947" y="1336426"/>
                  </a:lnTo>
                  <a:lnTo>
                    <a:pt x="2770632" y="1212342"/>
                  </a:lnTo>
                  <a:lnTo>
                    <a:pt x="2721102" y="1190487"/>
                  </a:lnTo>
                  <a:close/>
                </a:path>
              </a:pathLst>
            </a:custGeom>
            <a:solidFill>
              <a:srgbClr val="16A5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4984" y="809000"/>
            <a:ext cx="10449560" cy="3206115"/>
          </a:xfrm>
          <a:custGeom>
            <a:avLst/>
            <a:gdLst/>
            <a:ahLst/>
            <a:cxnLst/>
            <a:rect l="l" t="t" r="r" b="b"/>
            <a:pathLst>
              <a:path w="10449560" h="3206115">
                <a:moveTo>
                  <a:pt x="0" y="3205977"/>
                </a:moveTo>
                <a:lnTo>
                  <a:pt x="10448940" y="3205977"/>
                </a:lnTo>
                <a:lnTo>
                  <a:pt x="10448940" y="0"/>
                </a:lnTo>
                <a:lnTo>
                  <a:pt x="0" y="0"/>
                </a:lnTo>
                <a:lnTo>
                  <a:pt x="0" y="3205977"/>
                </a:lnTo>
                <a:close/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4999" y="778251"/>
            <a:ext cx="8555990" cy="319595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80975" marR="217804" indent="-180975">
              <a:lnSpc>
                <a:spcPct val="102400"/>
              </a:lnSpc>
              <a:spcBef>
                <a:spcPts val="5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80975" algn="l"/>
                <a:tab pos="2821305" algn="l"/>
                <a:tab pos="4565650" algn="l"/>
                <a:tab pos="6129020" algn="l"/>
              </a:tabLst>
            </a:pPr>
            <a:r>
              <a:rPr sz="2750" spc="-55" dirty="0">
                <a:solidFill>
                  <a:srgbClr val="292934"/>
                </a:solidFill>
                <a:latin typeface="Calibri"/>
                <a:cs typeface="Calibri"/>
              </a:rPr>
              <a:t>Video</a:t>
            </a:r>
            <a:r>
              <a:rPr sz="2750" spc="4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je</a:t>
            </a:r>
            <a:r>
              <a:rPr sz="2750" spc="10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vremenski</a:t>
            </a:r>
            <a:r>
              <a:rPr sz="2750" spc="40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60" dirty="0">
                <a:solidFill>
                  <a:srgbClr val="292934"/>
                </a:solidFill>
                <a:latin typeface="Calibri"/>
                <a:cs typeface="Calibri"/>
              </a:rPr>
              <a:t>povezan</a:t>
            </a:r>
            <a:r>
              <a:rPr sz="2750" spc="-6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i</a:t>
            </a:r>
            <a:r>
              <a:rPr sz="2750" spc="1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usklađen</a:t>
            </a:r>
            <a:r>
              <a:rPr sz="2750" spc="-3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niz</a:t>
            </a:r>
            <a:r>
              <a:rPr sz="2750" spc="14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slika</a:t>
            </a:r>
            <a:r>
              <a:rPr sz="2750" spc="204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koje</a:t>
            </a:r>
            <a:r>
              <a:rPr sz="2750" spc="8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se </a:t>
            </a:r>
            <a:r>
              <a:rPr sz="2750" spc="-60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smenjuju</a:t>
            </a:r>
            <a:r>
              <a:rPr sz="2750" spc="32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velikom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brzinom.</a:t>
            </a:r>
            <a:endParaRPr sz="2750">
              <a:latin typeface="Calibri"/>
              <a:cs typeface="Calibri"/>
            </a:endParaRPr>
          </a:p>
          <a:p>
            <a:pPr marL="180975" marR="5080" indent="-180975">
              <a:lnSpc>
                <a:spcPts val="2930"/>
              </a:lnSpc>
              <a:spcBef>
                <a:spcPts val="71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80975" algn="l"/>
                <a:tab pos="3726815" algn="l"/>
              </a:tabLst>
            </a:pPr>
            <a:r>
              <a:rPr sz="2750" spc="-60" dirty="0">
                <a:solidFill>
                  <a:srgbClr val="292934"/>
                </a:solidFill>
                <a:latin typeface="Calibri"/>
                <a:cs typeface="Calibri"/>
              </a:rPr>
              <a:t>Veličinu</a:t>
            </a:r>
            <a:r>
              <a:rPr sz="2750" spc="35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video-datoteke,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osim</a:t>
            </a:r>
            <a:r>
              <a:rPr sz="2750" spc="2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njenog</a:t>
            </a:r>
            <a:r>
              <a:rPr sz="2750" spc="3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vremenskog</a:t>
            </a:r>
            <a:r>
              <a:rPr sz="2750" spc="15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trajanja, </a:t>
            </a:r>
            <a:r>
              <a:rPr sz="2750" spc="-60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određuju</a:t>
            </a:r>
            <a:r>
              <a:rPr sz="2750" spc="38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:</a:t>
            </a:r>
            <a:endParaRPr sz="2750">
              <a:latin typeface="Calibri"/>
              <a:cs typeface="Calibri"/>
            </a:endParaRPr>
          </a:p>
          <a:p>
            <a:pPr marL="638175" lvl="1" indent="-181610">
              <a:lnSpc>
                <a:spcPct val="100000"/>
              </a:lnSpc>
              <a:spcBef>
                <a:spcPts val="49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638810" algn="l"/>
                <a:tab pos="3421379" algn="l"/>
              </a:tabLst>
            </a:pP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brzina</a:t>
            </a:r>
            <a:r>
              <a:rPr sz="2750" spc="31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smenjivanja</a:t>
            </a:r>
            <a:r>
              <a:rPr sz="2750" spc="-2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slika</a:t>
            </a:r>
            <a:endParaRPr sz="2750">
              <a:latin typeface="Calibri"/>
              <a:cs typeface="Calibri"/>
            </a:endParaRPr>
          </a:p>
          <a:p>
            <a:pPr marL="638175" lvl="1" indent="-181610">
              <a:lnSpc>
                <a:spcPct val="100000"/>
              </a:lnSpc>
              <a:spcBef>
                <a:spcPts val="685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638810" algn="l"/>
              </a:tabLst>
            </a:pP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Rezolucija</a:t>
            </a:r>
            <a:endParaRPr sz="2750">
              <a:latin typeface="Calibri"/>
              <a:cs typeface="Calibri"/>
            </a:endParaRPr>
          </a:p>
          <a:p>
            <a:pPr marL="638175" lvl="1" indent="-181610">
              <a:lnSpc>
                <a:spcPct val="100000"/>
              </a:lnSpc>
              <a:spcBef>
                <a:spcPts val="605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638810" algn="l"/>
                <a:tab pos="1725295" algn="l"/>
              </a:tabLst>
            </a:pP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dubina</a:t>
            </a:r>
            <a:r>
              <a:rPr sz="275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boja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5484" y="4277919"/>
            <a:ext cx="3710177" cy="191604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988436"/>
            <a:ext cx="10439400" cy="2621280"/>
          </a:xfrm>
          <a:custGeom>
            <a:avLst/>
            <a:gdLst/>
            <a:ahLst/>
            <a:cxnLst/>
            <a:rect l="l" t="t" r="r" b="b"/>
            <a:pathLst>
              <a:path w="10439400" h="2621279">
                <a:moveTo>
                  <a:pt x="0" y="2621279"/>
                </a:moveTo>
                <a:lnTo>
                  <a:pt x="10439399" y="2621279"/>
                </a:lnTo>
                <a:lnTo>
                  <a:pt x="10439399" y="0"/>
                </a:lnTo>
                <a:lnTo>
                  <a:pt x="0" y="0"/>
                </a:lnTo>
                <a:lnTo>
                  <a:pt x="0" y="2621279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5656" y="958273"/>
            <a:ext cx="10280015" cy="133604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93675" marR="79375" indent="-180975">
              <a:lnSpc>
                <a:spcPct val="102400"/>
              </a:lnSpc>
              <a:spcBef>
                <a:spcPts val="45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3675" algn="l"/>
                <a:tab pos="1413510" algn="l"/>
                <a:tab pos="4540250" algn="l"/>
              </a:tabLst>
            </a:pP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Jedinica</a:t>
            </a:r>
            <a:r>
              <a:rPr sz="2750" spc="3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5" dirty="0">
                <a:solidFill>
                  <a:srgbClr val="292934"/>
                </a:solidFill>
                <a:latin typeface="Calibri"/>
                <a:cs typeface="Calibri"/>
              </a:rPr>
              <a:t>za</a:t>
            </a:r>
            <a:r>
              <a:rPr sz="2750" spc="16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brznu</a:t>
            </a:r>
            <a:r>
              <a:rPr sz="2750" spc="34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smenjivanja</a:t>
            </a:r>
            <a:r>
              <a:rPr sz="2750" spc="-2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silka</a:t>
            </a:r>
            <a:r>
              <a:rPr sz="2750" spc="3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je</a:t>
            </a:r>
            <a:r>
              <a:rPr sz="2750" spc="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broj</a:t>
            </a:r>
            <a:r>
              <a:rPr sz="2750" spc="2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slika</a:t>
            </a:r>
            <a:r>
              <a:rPr sz="2750" spc="2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u</a:t>
            </a:r>
            <a:r>
              <a:rPr sz="2750" spc="9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sekundi</a:t>
            </a:r>
            <a:r>
              <a:rPr sz="2750" spc="24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(</a:t>
            </a:r>
            <a:r>
              <a:rPr sz="2750" spc="3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frames</a:t>
            </a:r>
            <a:r>
              <a:rPr sz="2750" spc="24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65" dirty="0">
                <a:solidFill>
                  <a:srgbClr val="292934"/>
                </a:solidFill>
                <a:latin typeface="Calibri"/>
                <a:cs typeface="Calibri"/>
              </a:rPr>
              <a:t>per </a:t>
            </a:r>
            <a:r>
              <a:rPr sz="2750" spc="-60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second)</a:t>
            </a:r>
            <a:r>
              <a:rPr sz="2750" spc="-3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fps.</a:t>
            </a:r>
            <a:r>
              <a:rPr sz="2750" spc="17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U</a:t>
            </a:r>
            <a:r>
              <a:rPr sz="2750" spc="1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292934"/>
                </a:solidFill>
                <a:latin typeface="Calibri"/>
                <a:cs typeface="Calibri"/>
              </a:rPr>
              <a:t>filmovima</a:t>
            </a:r>
            <a:r>
              <a:rPr sz="2750" spc="2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brzina</a:t>
            </a:r>
            <a:r>
              <a:rPr sz="2750" spc="3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smenjivanja</a:t>
            </a:r>
            <a:r>
              <a:rPr sz="2750" spc="2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slika</a:t>
            </a:r>
            <a:r>
              <a:rPr sz="2750" spc="2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je</a:t>
            </a:r>
            <a:r>
              <a:rPr sz="2750" spc="1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24</a:t>
            </a:r>
            <a:r>
              <a:rPr sz="2750" spc="7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fps.</a:t>
            </a:r>
            <a:endParaRPr sz="2750">
              <a:latin typeface="Calibri"/>
              <a:cs typeface="Calibri"/>
            </a:endParaRPr>
          </a:p>
          <a:p>
            <a:pPr marL="193675" indent="-180975">
              <a:lnSpc>
                <a:spcPct val="100000"/>
              </a:lnSpc>
              <a:spcBef>
                <a:spcPts val="309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3675" algn="l"/>
                <a:tab pos="1727835" algn="l"/>
                <a:tab pos="4578350" algn="l"/>
                <a:tab pos="6522720" algn="l"/>
              </a:tabLst>
            </a:pP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Rezolucija</a:t>
            </a:r>
            <a:r>
              <a:rPr sz="2750" spc="-3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se</a:t>
            </a:r>
            <a:r>
              <a:rPr sz="2750" spc="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predstavlja</a:t>
            </a:r>
            <a:r>
              <a:rPr sz="275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kao</a:t>
            </a:r>
            <a:r>
              <a:rPr sz="2750" spc="25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proizvod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broja</a:t>
            </a:r>
            <a:r>
              <a:rPr sz="2750" spc="2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horizontalnih</a:t>
            </a:r>
            <a:r>
              <a:rPr sz="2750" spc="3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piksela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77131" y="2703509"/>
            <a:ext cx="768350" cy="4489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spc="-105" dirty="0">
                <a:solidFill>
                  <a:srgbClr val="292934"/>
                </a:solidFill>
                <a:latin typeface="Calibri"/>
                <a:cs typeface="Calibri"/>
              </a:rPr>
              <a:t>s</a:t>
            </a:r>
            <a:r>
              <a:rPr sz="2750" spc="-120" dirty="0">
                <a:solidFill>
                  <a:srgbClr val="292934"/>
                </a:solidFill>
                <a:latin typeface="Calibri"/>
                <a:cs typeface="Calibri"/>
              </a:rPr>
              <a:t>v</a:t>
            </a:r>
            <a:r>
              <a:rPr sz="2750" spc="-50" dirty="0">
                <a:solidFill>
                  <a:srgbClr val="292934"/>
                </a:solidFill>
                <a:latin typeface="Calibri"/>
                <a:cs typeface="Calibri"/>
              </a:rPr>
              <a:t>a</a:t>
            </a:r>
            <a:r>
              <a:rPr sz="2750" spc="-55" dirty="0">
                <a:solidFill>
                  <a:srgbClr val="292934"/>
                </a:solidFill>
                <a:latin typeface="Calibri"/>
                <a:cs typeface="Calibri"/>
              </a:rPr>
              <a:t>ka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5656" y="2153684"/>
            <a:ext cx="8783320" cy="1428115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93675">
              <a:lnSpc>
                <a:spcPct val="100000"/>
              </a:lnSpc>
              <a:spcBef>
                <a:spcPts val="625"/>
              </a:spcBef>
              <a:tabLst>
                <a:tab pos="2805430" algn="l"/>
                <a:tab pos="3891915" algn="l"/>
                <a:tab pos="5340985" algn="l"/>
              </a:tabLst>
            </a:pP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i</a:t>
            </a:r>
            <a:r>
              <a:rPr sz="2750" spc="1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broja</a:t>
            </a:r>
            <a:r>
              <a:rPr sz="2750" spc="31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vertikalnih</a:t>
            </a:r>
            <a:r>
              <a:rPr sz="2750" spc="-3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piksela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na</a:t>
            </a:r>
            <a:r>
              <a:rPr sz="2750" spc="15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jednoj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slici.</a:t>
            </a:r>
            <a:endParaRPr sz="2750">
              <a:latin typeface="Calibri"/>
              <a:cs typeface="Calibri"/>
            </a:endParaRPr>
          </a:p>
          <a:p>
            <a:pPr marL="193675" marR="5080" indent="-180975">
              <a:lnSpc>
                <a:spcPct val="102400"/>
              </a:lnSpc>
              <a:spcBef>
                <a:spcPts val="45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3675" algn="l"/>
                <a:tab pos="3872865" algn="l"/>
                <a:tab pos="5006975" algn="l"/>
              </a:tabLst>
            </a:pP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Dubina</a:t>
            </a:r>
            <a:r>
              <a:rPr sz="2750" spc="31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boja</a:t>
            </a:r>
            <a:r>
              <a:rPr sz="2750" spc="31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je</a:t>
            </a:r>
            <a:r>
              <a:rPr sz="2750" spc="1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određena</a:t>
            </a:r>
            <a:r>
              <a:rPr sz="275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brojem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50" dirty="0">
                <a:solidFill>
                  <a:srgbClr val="292934"/>
                </a:solidFill>
                <a:latin typeface="Calibri"/>
                <a:cs typeface="Calibri"/>
              </a:rPr>
              <a:t>bitova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kojim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se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predstavlja </a:t>
            </a:r>
            <a:r>
              <a:rPr sz="2750" spc="-6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boja.</a:t>
            </a:r>
            <a:r>
              <a:rPr sz="2750" spc="4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Broj</a:t>
            </a:r>
            <a:r>
              <a:rPr sz="2750" spc="13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boja</a:t>
            </a:r>
            <a:r>
              <a:rPr sz="2750" spc="2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se</a:t>
            </a:r>
            <a:r>
              <a:rPr sz="2750" spc="17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kreće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od</a:t>
            </a:r>
            <a:r>
              <a:rPr sz="2750" spc="17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5" dirty="0">
                <a:solidFill>
                  <a:srgbClr val="292934"/>
                </a:solidFill>
                <a:latin typeface="Calibri"/>
                <a:cs typeface="Calibri"/>
              </a:rPr>
              <a:t>256</a:t>
            </a:r>
            <a:r>
              <a:rPr sz="2750" spc="7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do</a:t>
            </a:r>
            <a:r>
              <a:rPr sz="2750" spc="24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16,7</a:t>
            </a:r>
            <a:r>
              <a:rPr sz="2750" spc="7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miliona.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26585" y="3646551"/>
            <a:ext cx="4341114" cy="26780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22857" y="721609"/>
            <a:ext cx="3850004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75" dirty="0">
                <a:latin typeface="Microsoft Sans Serif"/>
                <a:cs typeface="Microsoft Sans Serif"/>
              </a:rPr>
              <a:t>Kompresija </a:t>
            </a:r>
            <a:r>
              <a:rPr sz="4400" spc="40" dirty="0">
                <a:latin typeface="Microsoft Sans Serif"/>
                <a:cs typeface="Microsoft Sans Serif"/>
              </a:rPr>
              <a:t>!!!!!!</a:t>
            </a:r>
            <a:endParaRPr sz="44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42655" y="1818001"/>
            <a:ext cx="10494645" cy="2221230"/>
          </a:xfrm>
          <a:custGeom>
            <a:avLst/>
            <a:gdLst/>
            <a:ahLst/>
            <a:cxnLst/>
            <a:rect l="l" t="t" r="r" b="b"/>
            <a:pathLst>
              <a:path w="10494645" h="2221229">
                <a:moveTo>
                  <a:pt x="0" y="2220730"/>
                </a:moveTo>
                <a:lnTo>
                  <a:pt x="10494141" y="2220730"/>
                </a:lnTo>
                <a:lnTo>
                  <a:pt x="10494141" y="0"/>
                </a:lnTo>
                <a:lnTo>
                  <a:pt x="0" y="0"/>
                </a:lnTo>
                <a:lnTo>
                  <a:pt x="0" y="2220730"/>
                </a:lnTo>
                <a:close/>
              </a:path>
            </a:pathLst>
          </a:custGeom>
          <a:ln w="12700">
            <a:solidFill>
              <a:srgbClr val="5B9AD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0457" y="1788790"/>
            <a:ext cx="10515600" cy="222313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93040" marR="5080" indent="-180975" algn="just">
              <a:lnSpc>
                <a:spcPct val="102400"/>
              </a:lnSpc>
              <a:spcBef>
                <a:spcPts val="5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3675" algn="l"/>
              </a:tabLst>
            </a:pP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Kompresijom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podataka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 se</a:t>
            </a:r>
            <a:r>
              <a:rPr sz="275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naziva 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njihovo 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preslikavanje</a:t>
            </a:r>
            <a:r>
              <a:rPr sz="2750" spc="6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5" dirty="0">
                <a:solidFill>
                  <a:srgbClr val="292934"/>
                </a:solidFill>
                <a:latin typeface="Calibri"/>
                <a:cs typeface="Calibri"/>
              </a:rPr>
              <a:t>iz  jednog </a:t>
            </a:r>
            <a:r>
              <a:rPr sz="2750" spc="3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5" dirty="0">
                <a:solidFill>
                  <a:srgbClr val="292934"/>
                </a:solidFill>
                <a:latin typeface="Calibri"/>
                <a:cs typeface="Calibri"/>
              </a:rPr>
              <a:t>načina</a:t>
            </a:r>
            <a:r>
              <a:rPr sz="2750" spc="3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292934"/>
                </a:solidFill>
                <a:latin typeface="Calibri"/>
                <a:cs typeface="Calibri"/>
              </a:rPr>
              <a:t>predstavljanja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40" dirty="0">
                <a:solidFill>
                  <a:srgbClr val="292934"/>
                </a:solidFill>
                <a:latin typeface="Calibri"/>
                <a:cs typeface="Calibri"/>
              </a:rPr>
              <a:t>(jedne</a:t>
            </a:r>
            <a:r>
              <a:rPr sz="2750" spc="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grupe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simbola)</a:t>
            </a:r>
            <a:r>
              <a:rPr sz="2750" spc="2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u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drugi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(drugu </a:t>
            </a:r>
            <a:r>
              <a:rPr sz="2750" spc="-70" dirty="0">
                <a:solidFill>
                  <a:srgbClr val="292934"/>
                </a:solidFill>
                <a:latin typeface="Calibri"/>
                <a:cs typeface="Calibri"/>
              </a:rPr>
              <a:t>grupu </a:t>
            </a:r>
            <a:r>
              <a:rPr sz="2750" spc="-6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292934"/>
                </a:solidFill>
                <a:latin typeface="Calibri"/>
                <a:cs typeface="Calibri"/>
              </a:rPr>
              <a:t>simbola)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tako</a:t>
            </a:r>
            <a:r>
              <a:rPr sz="2750" spc="38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da</a:t>
            </a:r>
            <a:r>
              <a:rPr sz="2750" spc="44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30" dirty="0">
                <a:solidFill>
                  <a:srgbClr val="292934"/>
                </a:solidFill>
                <a:latin typeface="Calibri"/>
                <a:cs typeface="Calibri"/>
              </a:rPr>
              <a:t>se</a:t>
            </a:r>
            <a:r>
              <a:rPr sz="2750" spc="47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dobje</a:t>
            </a:r>
            <a:r>
              <a:rPr sz="2750" spc="47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koncizniji</a:t>
            </a:r>
            <a:r>
              <a:rPr sz="2750" spc="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niz</a:t>
            </a:r>
            <a:r>
              <a:rPr sz="2750" spc="15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simbola</a:t>
            </a:r>
            <a:endParaRPr sz="2750">
              <a:latin typeface="Calibri"/>
              <a:cs typeface="Calibri"/>
            </a:endParaRPr>
          </a:p>
          <a:p>
            <a:pPr marL="193675" marR="12065" indent="-180975" algn="just">
              <a:lnSpc>
                <a:spcPct val="104700"/>
              </a:lnSpc>
              <a:spcBef>
                <a:spcPts val="30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3675" algn="l"/>
              </a:tabLst>
            </a:pP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Ekspanzija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(ili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292934"/>
                </a:solidFill>
                <a:latin typeface="Calibri"/>
                <a:cs typeface="Calibri"/>
              </a:rPr>
              <a:t>dekompresija)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je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inverzna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operacija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5" dirty="0">
                <a:solidFill>
                  <a:srgbClr val="292934"/>
                </a:solidFill>
                <a:latin typeface="Calibri"/>
                <a:cs typeface="Calibri"/>
              </a:rPr>
              <a:t>koja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ima </a:t>
            </a:r>
            <a:r>
              <a:rPr sz="2750" spc="-55" dirty="0">
                <a:solidFill>
                  <a:srgbClr val="292934"/>
                </a:solidFill>
                <a:latin typeface="Calibri"/>
                <a:cs typeface="Calibri"/>
              </a:rPr>
              <a:t>za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cilj </a:t>
            </a:r>
            <a:r>
              <a:rPr sz="2750" spc="-80" dirty="0">
                <a:solidFill>
                  <a:srgbClr val="292934"/>
                </a:solidFill>
                <a:latin typeface="Calibri"/>
                <a:cs typeface="Calibri"/>
              </a:rPr>
              <a:t>da </a:t>
            </a:r>
            <a:r>
              <a:rPr sz="2750" spc="-7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restaurira</a:t>
            </a:r>
            <a:r>
              <a:rPr sz="2750" spc="2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originalni</a:t>
            </a:r>
            <a:r>
              <a:rPr sz="2750" spc="53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sadržaj.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45161" y="4038776"/>
            <a:ext cx="3237097" cy="24278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50390" y="3219070"/>
            <a:ext cx="2898140" cy="2788920"/>
            <a:chOff x="1850390" y="3219070"/>
            <a:chExt cx="2898140" cy="2788920"/>
          </a:xfrm>
        </p:grpSpPr>
        <p:sp>
          <p:nvSpPr>
            <p:cNvPr id="3" name="object 3"/>
            <p:cNvSpPr/>
            <p:nvPr/>
          </p:nvSpPr>
          <p:spPr>
            <a:xfrm>
              <a:off x="1863601" y="3232282"/>
              <a:ext cx="2871470" cy="2762885"/>
            </a:xfrm>
            <a:custGeom>
              <a:avLst/>
              <a:gdLst/>
              <a:ahLst/>
              <a:cxnLst/>
              <a:rect l="l" t="t" r="r" b="b"/>
              <a:pathLst>
                <a:path w="2871470" h="2762885">
                  <a:moveTo>
                    <a:pt x="1787658" y="0"/>
                  </a:moveTo>
                  <a:lnTo>
                    <a:pt x="1745748" y="2773"/>
                  </a:lnTo>
                  <a:lnTo>
                    <a:pt x="1704478" y="12070"/>
                  </a:lnTo>
                  <a:lnTo>
                    <a:pt x="1664701" y="27797"/>
                  </a:lnTo>
                  <a:lnTo>
                    <a:pt x="1627119" y="50170"/>
                  </a:lnTo>
                  <a:lnTo>
                    <a:pt x="97404" y="1332478"/>
                  </a:lnTo>
                  <a:lnTo>
                    <a:pt x="65781" y="1363720"/>
                  </a:lnTo>
                  <a:lnTo>
                    <a:pt x="40254" y="1398641"/>
                  </a:lnTo>
                  <a:lnTo>
                    <a:pt x="20954" y="1436491"/>
                  </a:lnTo>
                  <a:lnTo>
                    <a:pt x="7738" y="1476496"/>
                  </a:lnTo>
                  <a:lnTo>
                    <a:pt x="1011" y="1517775"/>
                  </a:lnTo>
                  <a:lnTo>
                    <a:pt x="0" y="1538730"/>
                  </a:lnTo>
                  <a:lnTo>
                    <a:pt x="499" y="1559685"/>
                  </a:lnTo>
                  <a:lnTo>
                    <a:pt x="6476" y="1601333"/>
                  </a:lnTo>
                  <a:lnTo>
                    <a:pt x="19049" y="1641981"/>
                  </a:lnTo>
                  <a:lnTo>
                    <a:pt x="38099" y="1680843"/>
                  </a:lnTo>
                  <a:lnTo>
                    <a:pt x="63745" y="1717038"/>
                  </a:lnTo>
                  <a:lnTo>
                    <a:pt x="941069" y="2762490"/>
                  </a:lnTo>
                  <a:lnTo>
                    <a:pt x="2871100" y="1142990"/>
                  </a:lnTo>
                  <a:lnTo>
                    <a:pt x="1993885" y="97535"/>
                  </a:lnTo>
                  <a:lnTo>
                    <a:pt x="1962643" y="65897"/>
                  </a:lnTo>
                  <a:lnTo>
                    <a:pt x="1927744" y="40385"/>
                  </a:lnTo>
                  <a:lnTo>
                    <a:pt x="1889887" y="21061"/>
                  </a:lnTo>
                  <a:lnTo>
                    <a:pt x="1849867" y="7863"/>
                  </a:lnTo>
                  <a:lnTo>
                    <a:pt x="1808597" y="1005"/>
                  </a:lnTo>
                  <a:lnTo>
                    <a:pt x="1787658" y="0"/>
                  </a:lnTo>
                  <a:close/>
                </a:path>
              </a:pathLst>
            </a:custGeom>
            <a:solidFill>
              <a:srgbClr val="91A0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63601" y="3232282"/>
              <a:ext cx="2871470" cy="2762885"/>
            </a:xfrm>
            <a:custGeom>
              <a:avLst/>
              <a:gdLst/>
              <a:ahLst/>
              <a:cxnLst/>
              <a:rect l="l" t="t" r="r" b="b"/>
              <a:pathLst>
                <a:path w="2871470" h="2762885">
                  <a:moveTo>
                    <a:pt x="97404" y="1332478"/>
                  </a:moveTo>
                  <a:lnTo>
                    <a:pt x="1609350" y="63886"/>
                  </a:lnTo>
                  <a:lnTo>
                    <a:pt x="1645529" y="38099"/>
                  </a:lnTo>
                  <a:lnTo>
                    <a:pt x="1684391" y="19049"/>
                  </a:lnTo>
                  <a:lnTo>
                    <a:pt x="1725052" y="6583"/>
                  </a:lnTo>
                  <a:lnTo>
                    <a:pt x="1766687" y="640"/>
                  </a:lnTo>
                  <a:lnTo>
                    <a:pt x="1787658" y="0"/>
                  </a:lnTo>
                  <a:lnTo>
                    <a:pt x="1808597" y="1005"/>
                  </a:lnTo>
                  <a:lnTo>
                    <a:pt x="1849867" y="7863"/>
                  </a:lnTo>
                  <a:lnTo>
                    <a:pt x="1889887" y="21061"/>
                  </a:lnTo>
                  <a:lnTo>
                    <a:pt x="1927744" y="40385"/>
                  </a:lnTo>
                  <a:lnTo>
                    <a:pt x="1962643" y="65897"/>
                  </a:lnTo>
                  <a:lnTo>
                    <a:pt x="1993885" y="97535"/>
                  </a:lnTo>
                  <a:lnTo>
                    <a:pt x="2871100" y="1142990"/>
                  </a:lnTo>
                  <a:lnTo>
                    <a:pt x="941069" y="2762490"/>
                  </a:lnTo>
                  <a:lnTo>
                    <a:pt x="63745" y="1717038"/>
                  </a:lnTo>
                  <a:lnTo>
                    <a:pt x="38099" y="1680843"/>
                  </a:lnTo>
                  <a:lnTo>
                    <a:pt x="19049" y="1641981"/>
                  </a:lnTo>
                  <a:lnTo>
                    <a:pt x="6476" y="1601333"/>
                  </a:lnTo>
                  <a:lnTo>
                    <a:pt x="499" y="1559685"/>
                  </a:lnTo>
                  <a:lnTo>
                    <a:pt x="0" y="1538730"/>
                  </a:lnTo>
                  <a:lnTo>
                    <a:pt x="1011" y="1517775"/>
                  </a:lnTo>
                  <a:lnTo>
                    <a:pt x="7738" y="1476496"/>
                  </a:lnTo>
                  <a:lnTo>
                    <a:pt x="20954" y="1436491"/>
                  </a:lnTo>
                  <a:lnTo>
                    <a:pt x="40254" y="1398641"/>
                  </a:lnTo>
                  <a:lnTo>
                    <a:pt x="65781" y="1363720"/>
                  </a:lnTo>
                  <a:lnTo>
                    <a:pt x="97404" y="1332478"/>
                  </a:lnTo>
                  <a:close/>
                </a:path>
              </a:pathLst>
            </a:custGeom>
            <a:ln w="264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42565" y="4176141"/>
              <a:ext cx="1397889" cy="1261872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4822957" y="2687315"/>
            <a:ext cx="2583815" cy="1664335"/>
            <a:chOff x="4822957" y="2687315"/>
            <a:chExt cx="2583815" cy="1664335"/>
          </a:xfrm>
        </p:grpSpPr>
        <p:sp>
          <p:nvSpPr>
            <p:cNvPr id="7" name="object 7"/>
            <p:cNvSpPr/>
            <p:nvPr/>
          </p:nvSpPr>
          <p:spPr>
            <a:xfrm>
              <a:off x="4886949" y="2700650"/>
              <a:ext cx="2519680" cy="1637664"/>
            </a:xfrm>
            <a:custGeom>
              <a:avLst/>
              <a:gdLst/>
              <a:ahLst/>
              <a:cxnLst/>
              <a:rect l="l" t="t" r="r" b="b"/>
              <a:pathLst>
                <a:path w="2519679" h="1637664">
                  <a:moveTo>
                    <a:pt x="2246528" y="0"/>
                  </a:moveTo>
                  <a:lnTo>
                    <a:pt x="272948" y="0"/>
                  </a:lnTo>
                  <a:lnTo>
                    <a:pt x="250576" y="883"/>
                  </a:lnTo>
                  <a:lnTo>
                    <a:pt x="207416" y="7863"/>
                  </a:lnTo>
                  <a:lnTo>
                    <a:pt x="166634" y="21457"/>
                  </a:lnTo>
                  <a:lnTo>
                    <a:pt x="129174" y="40904"/>
                  </a:lnTo>
                  <a:lnTo>
                    <a:pt x="95249" y="65653"/>
                  </a:lnTo>
                  <a:lnTo>
                    <a:pt x="65684" y="95249"/>
                  </a:lnTo>
                  <a:lnTo>
                    <a:pt x="40904" y="129174"/>
                  </a:lnTo>
                  <a:lnTo>
                    <a:pt x="21488" y="166634"/>
                  </a:lnTo>
                  <a:lnTo>
                    <a:pt x="8016" y="207263"/>
                  </a:lnTo>
                  <a:lnTo>
                    <a:pt x="914" y="250576"/>
                  </a:lnTo>
                  <a:lnTo>
                    <a:pt x="0" y="272917"/>
                  </a:lnTo>
                  <a:lnTo>
                    <a:pt x="0" y="1637665"/>
                  </a:lnTo>
                  <a:lnTo>
                    <a:pt x="2519446" y="1637665"/>
                  </a:lnTo>
                  <a:lnTo>
                    <a:pt x="2519446" y="272917"/>
                  </a:lnTo>
                  <a:lnTo>
                    <a:pt x="2515880" y="228599"/>
                  </a:lnTo>
                  <a:lnTo>
                    <a:pt x="2505455" y="186689"/>
                  </a:lnTo>
                  <a:lnTo>
                    <a:pt x="2488966" y="147462"/>
                  </a:lnTo>
                  <a:lnTo>
                    <a:pt x="2466746" y="111770"/>
                  </a:lnTo>
                  <a:lnTo>
                    <a:pt x="2439558" y="79888"/>
                  </a:lnTo>
                  <a:lnTo>
                    <a:pt x="2407676" y="52699"/>
                  </a:lnTo>
                  <a:lnTo>
                    <a:pt x="2371984" y="30479"/>
                  </a:lnTo>
                  <a:lnTo>
                    <a:pt x="2332756" y="13837"/>
                  </a:lnTo>
                  <a:lnTo>
                    <a:pt x="2290846" y="3566"/>
                  </a:lnTo>
                  <a:lnTo>
                    <a:pt x="2246528" y="0"/>
                  </a:lnTo>
                  <a:close/>
                </a:path>
              </a:pathLst>
            </a:custGeom>
            <a:solidFill>
              <a:srgbClr val="91A0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836292" y="2700650"/>
              <a:ext cx="2519680" cy="1637664"/>
            </a:xfrm>
            <a:custGeom>
              <a:avLst/>
              <a:gdLst/>
              <a:ahLst/>
              <a:cxnLst/>
              <a:rect l="l" t="t" r="r" b="b"/>
              <a:pathLst>
                <a:path w="2519679" h="1637664">
                  <a:moveTo>
                    <a:pt x="272917" y="0"/>
                  </a:moveTo>
                  <a:lnTo>
                    <a:pt x="2246497" y="0"/>
                  </a:lnTo>
                  <a:lnTo>
                    <a:pt x="2268839" y="883"/>
                  </a:lnTo>
                  <a:lnTo>
                    <a:pt x="2312029" y="7863"/>
                  </a:lnTo>
                  <a:lnTo>
                    <a:pt x="2352812" y="21457"/>
                  </a:lnTo>
                  <a:lnTo>
                    <a:pt x="2390272" y="40904"/>
                  </a:lnTo>
                  <a:lnTo>
                    <a:pt x="2424165" y="65653"/>
                  </a:lnTo>
                  <a:lnTo>
                    <a:pt x="2453761" y="95249"/>
                  </a:lnTo>
                  <a:lnTo>
                    <a:pt x="2478542" y="129174"/>
                  </a:lnTo>
                  <a:lnTo>
                    <a:pt x="2497957" y="166634"/>
                  </a:lnTo>
                  <a:lnTo>
                    <a:pt x="2511551" y="207263"/>
                  </a:lnTo>
                  <a:lnTo>
                    <a:pt x="2518531" y="250576"/>
                  </a:lnTo>
                  <a:lnTo>
                    <a:pt x="2519415" y="272917"/>
                  </a:lnTo>
                  <a:lnTo>
                    <a:pt x="2519415" y="1637665"/>
                  </a:lnTo>
                  <a:lnTo>
                    <a:pt x="0" y="1637665"/>
                  </a:lnTo>
                  <a:lnTo>
                    <a:pt x="0" y="272917"/>
                  </a:lnTo>
                  <a:lnTo>
                    <a:pt x="3566" y="228599"/>
                  </a:lnTo>
                  <a:lnTo>
                    <a:pt x="13959" y="186689"/>
                  </a:lnTo>
                  <a:lnTo>
                    <a:pt x="30479" y="147462"/>
                  </a:lnTo>
                  <a:lnTo>
                    <a:pt x="52699" y="111770"/>
                  </a:lnTo>
                  <a:lnTo>
                    <a:pt x="79888" y="79888"/>
                  </a:lnTo>
                  <a:lnTo>
                    <a:pt x="111770" y="52699"/>
                  </a:lnTo>
                  <a:lnTo>
                    <a:pt x="147431" y="30479"/>
                  </a:lnTo>
                  <a:lnTo>
                    <a:pt x="186689" y="13837"/>
                  </a:lnTo>
                  <a:lnTo>
                    <a:pt x="228599" y="3566"/>
                  </a:lnTo>
                  <a:lnTo>
                    <a:pt x="272917" y="0"/>
                  </a:lnTo>
                  <a:close/>
                </a:path>
              </a:pathLst>
            </a:custGeom>
            <a:ln w="264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046729" y="3305807"/>
            <a:ext cx="2095500" cy="5410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350" dirty="0">
                <a:solidFill>
                  <a:srgbClr val="FFFFFF"/>
                </a:solidFill>
                <a:latin typeface="Microsoft Sans Serif"/>
                <a:cs typeface="Microsoft Sans Serif"/>
              </a:rPr>
              <a:t>kompresija</a:t>
            </a:r>
            <a:endParaRPr sz="3350">
              <a:latin typeface="Microsoft Sans Serif"/>
              <a:cs typeface="Microsoft Sans Serif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444116" y="3219070"/>
            <a:ext cx="2898140" cy="2788920"/>
            <a:chOff x="7444116" y="3219070"/>
            <a:chExt cx="2898140" cy="2788920"/>
          </a:xfrm>
        </p:grpSpPr>
        <p:sp>
          <p:nvSpPr>
            <p:cNvPr id="11" name="object 11"/>
            <p:cNvSpPr/>
            <p:nvPr/>
          </p:nvSpPr>
          <p:spPr>
            <a:xfrm>
              <a:off x="7457327" y="3232282"/>
              <a:ext cx="2871470" cy="2762885"/>
            </a:xfrm>
            <a:custGeom>
              <a:avLst/>
              <a:gdLst/>
              <a:ahLst/>
              <a:cxnLst/>
              <a:rect l="l" t="t" r="r" b="b"/>
              <a:pathLst>
                <a:path w="2871470" h="2762885">
                  <a:moveTo>
                    <a:pt x="1083411" y="0"/>
                  </a:moveTo>
                  <a:lnTo>
                    <a:pt x="1041775" y="3688"/>
                  </a:lnTo>
                  <a:lnTo>
                    <a:pt x="1000993" y="13715"/>
                  </a:lnTo>
                  <a:lnTo>
                    <a:pt x="961887" y="29961"/>
                  </a:lnTo>
                  <a:lnTo>
                    <a:pt x="925433" y="52456"/>
                  </a:lnTo>
                  <a:lnTo>
                    <a:pt x="892301" y="81015"/>
                  </a:lnTo>
                  <a:lnTo>
                    <a:pt x="0" y="1142990"/>
                  </a:lnTo>
                  <a:lnTo>
                    <a:pt x="1929993" y="2762490"/>
                  </a:lnTo>
                  <a:lnTo>
                    <a:pt x="2807329" y="1717038"/>
                  </a:lnTo>
                  <a:lnTo>
                    <a:pt x="2833115" y="1680843"/>
                  </a:lnTo>
                  <a:lnTo>
                    <a:pt x="2852165" y="1641981"/>
                  </a:lnTo>
                  <a:lnTo>
                    <a:pt x="2864601" y="1601333"/>
                  </a:lnTo>
                  <a:lnTo>
                    <a:pt x="2870575" y="1559685"/>
                  </a:lnTo>
                  <a:lnTo>
                    <a:pt x="2871215" y="1538730"/>
                  </a:lnTo>
                  <a:lnTo>
                    <a:pt x="2870179" y="1517775"/>
                  </a:lnTo>
                  <a:lnTo>
                    <a:pt x="2863321" y="1476496"/>
                  </a:lnTo>
                  <a:lnTo>
                    <a:pt x="2850123" y="1436491"/>
                  </a:lnTo>
                  <a:lnTo>
                    <a:pt x="2830829" y="1398641"/>
                  </a:lnTo>
                  <a:lnTo>
                    <a:pt x="2805287" y="1363720"/>
                  </a:lnTo>
                  <a:lnTo>
                    <a:pt x="2773679" y="1332478"/>
                  </a:lnTo>
                  <a:lnTo>
                    <a:pt x="1261719" y="63886"/>
                  </a:lnTo>
                  <a:lnTo>
                    <a:pt x="1225539" y="38099"/>
                  </a:lnTo>
                  <a:lnTo>
                    <a:pt x="1186677" y="19049"/>
                  </a:lnTo>
                  <a:lnTo>
                    <a:pt x="1146047" y="6583"/>
                  </a:lnTo>
                  <a:lnTo>
                    <a:pt x="1104381" y="640"/>
                  </a:lnTo>
                  <a:lnTo>
                    <a:pt x="1083411" y="0"/>
                  </a:lnTo>
                  <a:close/>
                </a:path>
              </a:pathLst>
            </a:custGeom>
            <a:solidFill>
              <a:srgbClr val="91A0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457327" y="3232282"/>
              <a:ext cx="2871470" cy="2762885"/>
            </a:xfrm>
            <a:custGeom>
              <a:avLst/>
              <a:gdLst/>
              <a:ahLst/>
              <a:cxnLst/>
              <a:rect l="l" t="t" r="r" b="b"/>
              <a:pathLst>
                <a:path w="2871470" h="2762885">
                  <a:moveTo>
                    <a:pt x="1261719" y="63886"/>
                  </a:moveTo>
                  <a:lnTo>
                    <a:pt x="2773679" y="1332478"/>
                  </a:lnTo>
                  <a:lnTo>
                    <a:pt x="2805287" y="1363720"/>
                  </a:lnTo>
                  <a:lnTo>
                    <a:pt x="2830829" y="1398641"/>
                  </a:lnTo>
                  <a:lnTo>
                    <a:pt x="2850123" y="1436491"/>
                  </a:lnTo>
                  <a:lnTo>
                    <a:pt x="2863321" y="1476496"/>
                  </a:lnTo>
                  <a:lnTo>
                    <a:pt x="2870179" y="1517775"/>
                  </a:lnTo>
                  <a:lnTo>
                    <a:pt x="2871215" y="1538730"/>
                  </a:lnTo>
                  <a:lnTo>
                    <a:pt x="2870575" y="1559685"/>
                  </a:lnTo>
                  <a:lnTo>
                    <a:pt x="2864601" y="1601333"/>
                  </a:lnTo>
                  <a:lnTo>
                    <a:pt x="2852165" y="1641981"/>
                  </a:lnTo>
                  <a:lnTo>
                    <a:pt x="2833115" y="1680843"/>
                  </a:lnTo>
                  <a:lnTo>
                    <a:pt x="2807329" y="1717038"/>
                  </a:lnTo>
                  <a:lnTo>
                    <a:pt x="1929993" y="2762490"/>
                  </a:lnTo>
                  <a:lnTo>
                    <a:pt x="0" y="1142990"/>
                  </a:lnTo>
                  <a:lnTo>
                    <a:pt x="877183" y="97535"/>
                  </a:lnTo>
                  <a:lnTo>
                    <a:pt x="908425" y="65897"/>
                  </a:lnTo>
                  <a:lnTo>
                    <a:pt x="943355" y="40385"/>
                  </a:lnTo>
                  <a:lnTo>
                    <a:pt x="981181" y="21061"/>
                  </a:lnTo>
                  <a:lnTo>
                    <a:pt x="1021201" y="7863"/>
                  </a:lnTo>
                  <a:lnTo>
                    <a:pt x="1062471" y="1005"/>
                  </a:lnTo>
                  <a:lnTo>
                    <a:pt x="1083411" y="0"/>
                  </a:lnTo>
                  <a:lnTo>
                    <a:pt x="1104381" y="640"/>
                  </a:lnTo>
                  <a:lnTo>
                    <a:pt x="1146047" y="6583"/>
                  </a:lnTo>
                  <a:lnTo>
                    <a:pt x="1186677" y="19049"/>
                  </a:lnTo>
                  <a:lnTo>
                    <a:pt x="1225539" y="38099"/>
                  </a:lnTo>
                  <a:lnTo>
                    <a:pt x="1261719" y="63886"/>
                  </a:lnTo>
                  <a:close/>
                </a:path>
              </a:pathLst>
            </a:custGeom>
            <a:ln w="2642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60313" y="4066922"/>
              <a:ext cx="1351026" cy="129527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0930" y="326638"/>
            <a:ext cx="9391650" cy="1244600"/>
          </a:xfrm>
          <a:prstGeom prst="rect">
            <a:avLst/>
          </a:prstGeom>
        </p:spPr>
        <p:txBody>
          <a:bodyPr vert="horz" wrap="square" lIns="0" tIns="140335" rIns="0" bIns="0" rtlCol="0">
            <a:spAutoFit/>
          </a:bodyPr>
          <a:lstStyle/>
          <a:p>
            <a:pPr marL="12700" marR="5080">
              <a:lnSpc>
                <a:spcPts val="4280"/>
              </a:lnSpc>
              <a:spcBef>
                <a:spcPts val="1105"/>
              </a:spcBef>
            </a:pPr>
            <a:r>
              <a:rPr sz="4400" spc="-85" dirty="0">
                <a:latin typeface="Microsoft Sans Serif"/>
                <a:cs typeface="Microsoft Sans Serif"/>
              </a:rPr>
              <a:t>P</a:t>
            </a:r>
            <a:r>
              <a:rPr sz="4400" spc="-50" dirty="0">
                <a:latin typeface="Microsoft Sans Serif"/>
                <a:cs typeface="Microsoft Sans Serif"/>
              </a:rPr>
              <a:t>e</a:t>
            </a:r>
            <a:r>
              <a:rPr sz="4400" spc="-40" dirty="0">
                <a:latin typeface="Microsoft Sans Serif"/>
                <a:cs typeface="Microsoft Sans Serif"/>
              </a:rPr>
              <a:t>r</a:t>
            </a:r>
            <a:r>
              <a:rPr sz="4400" spc="-30" dirty="0">
                <a:latin typeface="Microsoft Sans Serif"/>
                <a:cs typeface="Microsoft Sans Serif"/>
              </a:rPr>
              <a:t>f</a:t>
            </a:r>
            <a:r>
              <a:rPr sz="4400" spc="-50" dirty="0">
                <a:latin typeface="Microsoft Sans Serif"/>
                <a:cs typeface="Microsoft Sans Serif"/>
              </a:rPr>
              <a:t>o</a:t>
            </a:r>
            <a:r>
              <a:rPr sz="4400" spc="-45" dirty="0">
                <a:latin typeface="Microsoft Sans Serif"/>
                <a:cs typeface="Microsoft Sans Serif"/>
              </a:rPr>
              <a:t>r</a:t>
            </a:r>
            <a:r>
              <a:rPr sz="4400" spc="-65" dirty="0">
                <a:latin typeface="Microsoft Sans Serif"/>
                <a:cs typeface="Microsoft Sans Serif"/>
              </a:rPr>
              <a:t>m</a:t>
            </a:r>
            <a:r>
              <a:rPr sz="4400" spc="-50" dirty="0">
                <a:latin typeface="Microsoft Sans Serif"/>
                <a:cs typeface="Microsoft Sans Serif"/>
              </a:rPr>
              <a:t>a</a:t>
            </a:r>
            <a:r>
              <a:rPr sz="4400" spc="-125" dirty="0">
                <a:latin typeface="Microsoft Sans Serif"/>
                <a:cs typeface="Microsoft Sans Serif"/>
              </a:rPr>
              <a:t>n</a:t>
            </a:r>
            <a:r>
              <a:rPr sz="4400" spc="-25" dirty="0">
                <a:latin typeface="Microsoft Sans Serif"/>
                <a:cs typeface="Microsoft Sans Serif"/>
              </a:rPr>
              <a:t>s</a:t>
            </a:r>
            <a:r>
              <a:rPr sz="4400" spc="15" dirty="0">
                <a:latin typeface="Microsoft Sans Serif"/>
                <a:cs typeface="Microsoft Sans Serif"/>
              </a:rPr>
              <a:t>e</a:t>
            </a:r>
            <a:r>
              <a:rPr sz="4400" spc="-640" dirty="0">
                <a:latin typeface="Times New Roman"/>
                <a:cs typeface="Times New Roman"/>
              </a:rPr>
              <a:t> </a:t>
            </a:r>
            <a:r>
              <a:rPr sz="4400" spc="-50" dirty="0">
                <a:latin typeface="Microsoft Sans Serif"/>
                <a:cs typeface="Microsoft Sans Serif"/>
              </a:rPr>
              <a:t>a</a:t>
            </a:r>
            <a:r>
              <a:rPr sz="4400" spc="-180" dirty="0">
                <a:latin typeface="Microsoft Sans Serif"/>
                <a:cs typeface="Microsoft Sans Serif"/>
              </a:rPr>
              <a:t>l</a:t>
            </a:r>
            <a:r>
              <a:rPr sz="4400" spc="-50" dirty="0">
                <a:latin typeface="Microsoft Sans Serif"/>
                <a:cs typeface="Microsoft Sans Serif"/>
              </a:rPr>
              <a:t>g</a:t>
            </a:r>
            <a:r>
              <a:rPr sz="4400" spc="-45" dirty="0">
                <a:latin typeface="Microsoft Sans Serif"/>
                <a:cs typeface="Microsoft Sans Serif"/>
              </a:rPr>
              <a:t>or</a:t>
            </a:r>
            <a:r>
              <a:rPr sz="4400" spc="-180" dirty="0">
                <a:latin typeface="Microsoft Sans Serif"/>
                <a:cs typeface="Microsoft Sans Serif"/>
              </a:rPr>
              <a:t>i</a:t>
            </a:r>
            <a:r>
              <a:rPr sz="4400" spc="-105" dirty="0">
                <a:latin typeface="Microsoft Sans Serif"/>
                <a:cs typeface="Microsoft Sans Serif"/>
              </a:rPr>
              <a:t>t</a:t>
            </a:r>
            <a:r>
              <a:rPr sz="4400" spc="-50" dirty="0">
                <a:latin typeface="Microsoft Sans Serif"/>
                <a:cs typeface="Microsoft Sans Serif"/>
              </a:rPr>
              <a:t>a</a:t>
            </a:r>
            <a:r>
              <a:rPr sz="4400" spc="-65" dirty="0">
                <a:latin typeface="Microsoft Sans Serif"/>
                <a:cs typeface="Microsoft Sans Serif"/>
              </a:rPr>
              <a:t>m</a:t>
            </a:r>
            <a:r>
              <a:rPr sz="4400" spc="15" dirty="0">
                <a:latin typeface="Microsoft Sans Serif"/>
                <a:cs typeface="Microsoft Sans Serif"/>
              </a:rPr>
              <a:t>a</a:t>
            </a:r>
            <a:r>
              <a:rPr sz="4400" spc="-340" dirty="0">
                <a:latin typeface="Times New Roman"/>
                <a:cs typeface="Times New Roman"/>
              </a:rPr>
              <a:t> </a:t>
            </a:r>
            <a:r>
              <a:rPr sz="4400" spc="-100" dirty="0">
                <a:latin typeface="Microsoft Sans Serif"/>
                <a:cs typeface="Microsoft Sans Serif"/>
              </a:rPr>
              <a:t>z</a:t>
            </a:r>
            <a:r>
              <a:rPr sz="4400" spc="15" dirty="0">
                <a:latin typeface="Microsoft Sans Serif"/>
                <a:cs typeface="Microsoft Sans Serif"/>
              </a:rPr>
              <a:t>a</a:t>
            </a:r>
            <a:r>
              <a:rPr sz="4400" spc="-110" dirty="0">
                <a:latin typeface="Times New Roman"/>
                <a:cs typeface="Times New Roman"/>
              </a:rPr>
              <a:t> </a:t>
            </a:r>
            <a:r>
              <a:rPr sz="4400" spc="-25" dirty="0">
                <a:latin typeface="Microsoft Sans Serif"/>
                <a:cs typeface="Microsoft Sans Serif"/>
              </a:rPr>
              <a:t>k</a:t>
            </a:r>
            <a:r>
              <a:rPr sz="4400" spc="-50" dirty="0">
                <a:latin typeface="Microsoft Sans Serif"/>
                <a:cs typeface="Microsoft Sans Serif"/>
              </a:rPr>
              <a:t>od</a:t>
            </a:r>
            <a:r>
              <a:rPr sz="4400" spc="-45" dirty="0">
                <a:latin typeface="Microsoft Sans Serif"/>
                <a:cs typeface="Microsoft Sans Serif"/>
              </a:rPr>
              <a:t>o</a:t>
            </a:r>
            <a:r>
              <a:rPr sz="4400" spc="50" dirty="0">
                <a:latin typeface="Microsoft Sans Serif"/>
                <a:cs typeface="Microsoft Sans Serif"/>
              </a:rPr>
              <a:t>v</a:t>
            </a:r>
            <a:r>
              <a:rPr sz="4400" spc="-125" dirty="0">
                <a:latin typeface="Microsoft Sans Serif"/>
                <a:cs typeface="Microsoft Sans Serif"/>
              </a:rPr>
              <a:t>a</a:t>
            </a:r>
            <a:r>
              <a:rPr sz="4400" spc="-50" dirty="0">
                <a:latin typeface="Microsoft Sans Serif"/>
                <a:cs typeface="Microsoft Sans Serif"/>
              </a:rPr>
              <a:t>n</a:t>
            </a:r>
            <a:r>
              <a:rPr sz="4400" spc="-180" dirty="0">
                <a:latin typeface="Microsoft Sans Serif"/>
                <a:cs typeface="Microsoft Sans Serif"/>
              </a:rPr>
              <a:t>j</a:t>
            </a:r>
            <a:r>
              <a:rPr sz="4400" spc="15" dirty="0">
                <a:latin typeface="Microsoft Sans Serif"/>
                <a:cs typeface="Microsoft Sans Serif"/>
              </a:rPr>
              <a:t>e</a:t>
            </a:r>
            <a:r>
              <a:rPr sz="4400" spc="-565" dirty="0">
                <a:latin typeface="Times New Roman"/>
                <a:cs typeface="Times New Roman"/>
              </a:rPr>
              <a:t> </a:t>
            </a:r>
            <a:r>
              <a:rPr sz="4400" spc="10" dirty="0">
                <a:latin typeface="Microsoft Sans Serif"/>
                <a:cs typeface="Microsoft Sans Serif"/>
              </a:rPr>
              <a:t>s </a:t>
            </a:r>
            <a:r>
              <a:rPr sz="4400" spc="5" dirty="0">
                <a:latin typeface="Times New Roman"/>
                <a:cs typeface="Times New Roman"/>
              </a:rPr>
              <a:t> </a:t>
            </a:r>
            <a:r>
              <a:rPr sz="4400" spc="-75" dirty="0">
                <a:latin typeface="Microsoft Sans Serif"/>
                <a:cs typeface="Microsoft Sans Serif"/>
              </a:rPr>
              <a:t>gubicima</a:t>
            </a:r>
            <a:endParaRPr sz="44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7696" y="2059618"/>
            <a:ext cx="9480550" cy="2642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Ključna</a:t>
            </a:r>
            <a:r>
              <a:rPr sz="240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0" dirty="0">
                <a:solidFill>
                  <a:srgbClr val="292934"/>
                </a:solidFill>
                <a:latin typeface="Microsoft Sans Serif"/>
                <a:cs typeface="Microsoft Sans Serif"/>
              </a:rPr>
              <a:t>dva</a:t>
            </a:r>
            <a:r>
              <a:rPr sz="2400" spc="2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faktora:</a:t>
            </a: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650">
              <a:latin typeface="Microsoft Sans Serif"/>
              <a:cs typeface="Microsoft Sans Serif"/>
            </a:endParaRPr>
          </a:p>
          <a:p>
            <a:pPr marL="193675" indent="-181610">
              <a:lnSpc>
                <a:spcPct val="100000"/>
              </a:lnSpc>
              <a:buClr>
                <a:srgbClr val="91A097"/>
              </a:buClr>
              <a:buSzPct val="83333"/>
              <a:buChar char="•"/>
              <a:tabLst>
                <a:tab pos="194310" algn="l"/>
              </a:tabLst>
            </a:pP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faktor</a:t>
            </a:r>
            <a:r>
              <a:rPr sz="2400" spc="8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kompresije</a:t>
            </a:r>
            <a:endParaRPr sz="2400">
              <a:latin typeface="Microsoft Sans Serif"/>
              <a:cs typeface="Microsoft Sans Serif"/>
            </a:endParaRPr>
          </a:p>
          <a:p>
            <a:pPr marL="193675" indent="-181610">
              <a:lnSpc>
                <a:spcPct val="100000"/>
              </a:lnSpc>
              <a:spcBef>
                <a:spcPts val="650"/>
              </a:spcBef>
              <a:buClr>
                <a:srgbClr val="91A097"/>
              </a:buClr>
              <a:buSzPct val="83333"/>
              <a:buChar char="•"/>
              <a:tabLst>
                <a:tab pos="194310" algn="l"/>
                <a:tab pos="1480820" algn="l"/>
                <a:tab pos="3224530" algn="l"/>
              </a:tabLst>
            </a:pP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distorzija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proizvedena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nakon</a:t>
            </a:r>
            <a:r>
              <a:rPr sz="2400" spc="24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rekonstrukcije</a:t>
            </a: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75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tabLst>
                <a:tab pos="3339465" algn="l"/>
                <a:tab pos="6560820" algn="l"/>
                <a:tab pos="8792210" algn="l"/>
              </a:tabLst>
            </a:pP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2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55" dirty="0">
                <a:solidFill>
                  <a:srgbClr val="292934"/>
                </a:solidFill>
                <a:latin typeface="Microsoft Sans Serif"/>
                <a:cs typeface="Microsoft Sans Serif"/>
              </a:rPr>
              <a:t>f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17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,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3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2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ko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isi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1831" y="4869140"/>
            <a:ext cx="1440179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16729" y="764755"/>
            <a:ext cx="3528425" cy="53058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622554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15" dirty="0"/>
              <a:t>Format</a:t>
            </a:r>
            <a:r>
              <a:rPr sz="4400" spc="-50" dirty="0"/>
              <a:t> </a:t>
            </a:r>
            <a:r>
              <a:rPr sz="4400" spc="15" dirty="0"/>
              <a:t>file</a:t>
            </a:r>
            <a:r>
              <a:rPr sz="4400" spc="-40" dirty="0"/>
              <a:t> </a:t>
            </a:r>
            <a:r>
              <a:rPr sz="4400" spc="-130" dirty="0"/>
              <a:t>v.s</a:t>
            </a:r>
            <a:r>
              <a:rPr sz="4400" dirty="0"/>
              <a:t> </a:t>
            </a:r>
            <a:r>
              <a:rPr sz="4400" spc="15" dirty="0"/>
              <a:t>Video</a:t>
            </a:r>
            <a:r>
              <a:rPr sz="4400" spc="-95" dirty="0"/>
              <a:t> </a:t>
            </a:r>
            <a:r>
              <a:rPr sz="4400" spc="-10" dirty="0"/>
              <a:t>format</a:t>
            </a:r>
            <a:endParaRPr sz="4400"/>
          </a:p>
        </p:txBody>
      </p:sp>
      <p:grpSp>
        <p:nvGrpSpPr>
          <p:cNvPr id="3" name="object 3"/>
          <p:cNvGrpSpPr/>
          <p:nvPr/>
        </p:nvGrpSpPr>
        <p:grpSpPr>
          <a:xfrm>
            <a:off x="2632586" y="2133218"/>
            <a:ext cx="7293609" cy="3417570"/>
            <a:chOff x="2632586" y="2133218"/>
            <a:chExt cx="7293609" cy="341757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78699" y="2363130"/>
              <a:ext cx="7117703" cy="30910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638936" y="2139568"/>
              <a:ext cx="7280909" cy="3404870"/>
            </a:xfrm>
            <a:custGeom>
              <a:avLst/>
              <a:gdLst/>
              <a:ahLst/>
              <a:cxnLst/>
              <a:rect l="l" t="t" r="r" b="b"/>
              <a:pathLst>
                <a:path w="7280909" h="3404870">
                  <a:moveTo>
                    <a:pt x="0" y="3404494"/>
                  </a:moveTo>
                  <a:lnTo>
                    <a:pt x="7280787" y="3404494"/>
                  </a:lnTo>
                  <a:lnTo>
                    <a:pt x="7280787" y="0"/>
                  </a:lnTo>
                  <a:lnTo>
                    <a:pt x="0" y="0"/>
                  </a:lnTo>
                  <a:lnTo>
                    <a:pt x="0" y="3404494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6003" y="1159251"/>
            <a:ext cx="145796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220" dirty="0">
                <a:latin typeface="Microsoft Sans Serif"/>
                <a:cs typeface="Microsoft Sans Serif"/>
              </a:rPr>
              <a:t>M</a:t>
            </a:r>
            <a:r>
              <a:rPr spc="-85" dirty="0">
                <a:latin typeface="Microsoft Sans Serif"/>
                <a:cs typeface="Microsoft Sans Serif"/>
              </a:rPr>
              <a:t>P</a:t>
            </a:r>
            <a:r>
              <a:rPr spc="-80" dirty="0">
                <a:latin typeface="Microsoft Sans Serif"/>
                <a:cs typeface="Microsoft Sans Serif"/>
              </a:rPr>
              <a:t>E</a:t>
            </a:r>
            <a:r>
              <a:rPr spc="20" dirty="0">
                <a:latin typeface="Microsoft Sans Serif"/>
                <a:cs typeface="Microsoft Sans Serif"/>
              </a:rPr>
              <a:t>G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2158983"/>
            <a:ext cx="10515600" cy="3338195"/>
          </a:xfrm>
          <a:custGeom>
            <a:avLst/>
            <a:gdLst/>
            <a:ahLst/>
            <a:cxnLst/>
            <a:rect l="l" t="t" r="r" b="b"/>
            <a:pathLst>
              <a:path w="10515600" h="3338195">
                <a:moveTo>
                  <a:pt x="0" y="3337834"/>
                </a:moveTo>
                <a:lnTo>
                  <a:pt x="10515599" y="3337834"/>
                </a:lnTo>
                <a:lnTo>
                  <a:pt x="10515599" y="0"/>
                </a:lnTo>
                <a:lnTo>
                  <a:pt x="0" y="0"/>
                </a:lnTo>
                <a:lnTo>
                  <a:pt x="0" y="3337834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5656" y="2101465"/>
            <a:ext cx="10544810" cy="3358515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93040" marR="22860" indent="-180975" algn="just">
              <a:lnSpc>
                <a:spcPct val="93300"/>
              </a:lnSpc>
              <a:spcBef>
                <a:spcPts val="350"/>
              </a:spcBef>
              <a:buClr>
                <a:srgbClr val="91A097"/>
              </a:buClr>
              <a:buSzPct val="89090"/>
              <a:buFont typeface="Microsoft Sans Serif"/>
              <a:buChar char="•"/>
              <a:tabLst>
                <a:tab pos="193675" algn="l"/>
              </a:tabLst>
            </a:pPr>
            <a:r>
              <a:rPr sz="2750" spc="10" dirty="0">
                <a:latin typeface="Calibri"/>
                <a:cs typeface="Calibri"/>
              </a:rPr>
              <a:t>oblik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35" dirty="0">
                <a:latin typeface="Calibri"/>
                <a:cs typeface="Calibri"/>
              </a:rPr>
              <a:t>kompresije</a:t>
            </a:r>
            <a:r>
              <a:rPr sz="2750" spc="69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dizajniran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za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40" dirty="0">
                <a:latin typeface="Calibri"/>
                <a:cs typeface="Calibri"/>
              </a:rPr>
              <a:t>komprimovanje </a:t>
            </a:r>
            <a:r>
              <a:rPr sz="2750" spc="30" dirty="0">
                <a:latin typeface="Calibri"/>
                <a:cs typeface="Calibri"/>
              </a:rPr>
              <a:t>pokretnog</a:t>
            </a:r>
            <a:r>
              <a:rPr sz="2750" spc="35" dirty="0">
                <a:latin typeface="Calibri"/>
                <a:cs typeface="Calibri"/>
              </a:rPr>
              <a:t> videa. 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35" dirty="0">
                <a:latin typeface="Calibri"/>
                <a:cs typeface="Calibri"/>
              </a:rPr>
              <a:t>Baziran </a:t>
            </a:r>
            <a:r>
              <a:rPr sz="2750" spc="50" dirty="0">
                <a:latin typeface="Calibri"/>
                <a:cs typeface="Calibri"/>
              </a:rPr>
              <a:t>je </a:t>
            </a:r>
            <a:r>
              <a:rPr sz="2750" spc="70" dirty="0">
                <a:latin typeface="Calibri"/>
                <a:cs typeface="Calibri"/>
              </a:rPr>
              <a:t>na </a:t>
            </a:r>
            <a:r>
              <a:rPr sz="2750" spc="30" dirty="0">
                <a:latin typeface="Calibri"/>
                <a:cs typeface="Calibri"/>
              </a:rPr>
              <a:t>JPEG-u, </a:t>
            </a:r>
            <a:r>
              <a:rPr sz="2750" spc="75" dirty="0">
                <a:latin typeface="Calibri"/>
                <a:cs typeface="Calibri"/>
              </a:rPr>
              <a:t>pri </a:t>
            </a:r>
            <a:r>
              <a:rPr sz="2750" spc="50" dirty="0">
                <a:latin typeface="Microsoft Sans Serif"/>
                <a:cs typeface="Microsoft Sans Serif"/>
              </a:rPr>
              <a:t>čemu </a:t>
            </a:r>
            <a:r>
              <a:rPr sz="2750" spc="25" dirty="0">
                <a:latin typeface="Calibri"/>
                <a:cs typeface="Calibri"/>
              </a:rPr>
              <a:t>se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65" dirty="0">
                <a:latin typeface="Microsoft Sans Serif"/>
                <a:cs typeface="Microsoft Sans Serif"/>
              </a:rPr>
              <a:t>memoriše</a:t>
            </a:r>
            <a:r>
              <a:rPr sz="2750" spc="70" dirty="0">
                <a:latin typeface="Microsoft Sans Serif"/>
                <a:cs typeface="Microsoft Sans Serif"/>
              </a:rPr>
              <a:t> </a:t>
            </a:r>
            <a:r>
              <a:rPr sz="2750" spc="30" dirty="0">
                <a:latin typeface="Calibri"/>
                <a:cs typeface="Calibri"/>
              </a:rPr>
              <a:t>samorazlika  </a:t>
            </a:r>
            <a:r>
              <a:rPr sz="2750" spc="25" dirty="0">
                <a:latin typeface="Microsoft Sans Serif"/>
                <a:cs typeface="Microsoft Sans Serif"/>
              </a:rPr>
              <a:t>između </a:t>
            </a:r>
            <a:r>
              <a:rPr sz="2750" spc="30" dirty="0">
                <a:latin typeface="Microsoft Sans Serif"/>
                <a:cs typeface="Microsoft Sans Serif"/>
              </a:rPr>
              <a:t> </a:t>
            </a:r>
            <a:r>
              <a:rPr sz="2750" dirty="0">
                <a:latin typeface="Calibri"/>
                <a:cs typeface="Calibri"/>
              </a:rPr>
              <a:t>slika</a:t>
            </a:r>
            <a:r>
              <a:rPr sz="2750" spc="350" dirty="0">
                <a:latin typeface="Calibri"/>
                <a:cs typeface="Calibri"/>
              </a:rPr>
              <a:t> </a:t>
            </a:r>
            <a:r>
              <a:rPr sz="2750" spc="60" dirty="0">
                <a:latin typeface="Calibri"/>
                <a:cs typeface="Calibri"/>
              </a:rPr>
              <a:t>koje</a:t>
            </a:r>
            <a:r>
              <a:rPr sz="2750" spc="6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ponavljaju</a:t>
            </a:r>
            <a:endParaRPr sz="2750">
              <a:latin typeface="Calibri"/>
              <a:cs typeface="Calibri"/>
            </a:endParaRPr>
          </a:p>
          <a:p>
            <a:pPr marL="193040" marR="33020" indent="-180975" algn="just">
              <a:lnSpc>
                <a:spcPts val="3150"/>
              </a:lnSpc>
              <a:spcBef>
                <a:spcPts val="610"/>
              </a:spcBef>
              <a:buClr>
                <a:srgbClr val="91A097"/>
              </a:buClr>
              <a:buSzPct val="89090"/>
              <a:buFont typeface="Microsoft Sans Serif"/>
              <a:buChar char="•"/>
              <a:tabLst>
                <a:tab pos="193675" algn="l"/>
              </a:tabLst>
            </a:pPr>
            <a:r>
              <a:rPr sz="2750" spc="5" dirty="0">
                <a:latin typeface="Calibri"/>
                <a:cs typeface="Calibri"/>
              </a:rPr>
              <a:t>Koristi</a:t>
            </a:r>
            <a:r>
              <a:rPr sz="2750" spc="31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325" dirty="0">
                <a:latin typeface="Calibri"/>
                <a:cs typeface="Calibri"/>
              </a:rPr>
              <a:t> </a:t>
            </a:r>
            <a:r>
              <a:rPr sz="2750" spc="50" dirty="0">
                <a:latin typeface="Microsoft Sans Serif"/>
                <a:cs typeface="Microsoft Sans Serif"/>
              </a:rPr>
              <a:t>činjenicom</a:t>
            </a:r>
            <a:r>
              <a:rPr sz="2750" spc="180" dirty="0">
                <a:latin typeface="Microsoft Sans Serif"/>
                <a:cs typeface="Microsoft Sans Serif"/>
              </a:rPr>
              <a:t> </a:t>
            </a:r>
            <a:r>
              <a:rPr sz="2750" spc="35" dirty="0">
                <a:latin typeface="Calibri"/>
                <a:cs typeface="Calibri"/>
              </a:rPr>
              <a:t>da</a:t>
            </a:r>
            <a:r>
              <a:rPr sz="2750" spc="37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su</a:t>
            </a:r>
            <a:r>
              <a:rPr sz="2750" spc="3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slike,</a:t>
            </a:r>
            <a:r>
              <a:rPr sz="2750" spc="340" dirty="0">
                <a:latin typeface="Calibri"/>
                <a:cs typeface="Calibri"/>
              </a:rPr>
              <a:t> </a:t>
            </a:r>
            <a:r>
              <a:rPr sz="2750" spc="60" dirty="0">
                <a:latin typeface="Calibri"/>
                <a:cs typeface="Calibri"/>
              </a:rPr>
              <a:t>koje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40" dirty="0">
                <a:latin typeface="Calibri"/>
                <a:cs typeface="Calibri"/>
              </a:rPr>
              <a:t>slede</a:t>
            </a:r>
            <a:r>
              <a:rPr sz="2750" spc="325" dirty="0">
                <a:latin typeface="Calibri"/>
                <a:cs typeface="Calibri"/>
              </a:rPr>
              <a:t> </a:t>
            </a:r>
            <a:r>
              <a:rPr sz="2750" spc="35" dirty="0">
                <a:latin typeface="Calibri"/>
                <a:cs typeface="Calibri"/>
              </a:rPr>
              <a:t>jedna</a:t>
            </a:r>
            <a:r>
              <a:rPr sz="2750" spc="3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</a:t>
            </a:r>
            <a:r>
              <a:rPr sz="2750" spc="295" dirty="0">
                <a:latin typeface="Calibri"/>
                <a:cs typeface="Calibri"/>
              </a:rPr>
              <a:t> </a:t>
            </a:r>
            <a:r>
              <a:rPr sz="2750" spc="60" dirty="0">
                <a:latin typeface="Calibri"/>
                <a:cs typeface="Calibri"/>
              </a:rPr>
              <a:t>drugom,</a:t>
            </a:r>
            <a:r>
              <a:rPr sz="2750" spc="33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375" dirty="0">
                <a:latin typeface="Calibri"/>
                <a:cs typeface="Calibri"/>
              </a:rPr>
              <a:t> </a:t>
            </a:r>
            <a:r>
              <a:rPr sz="2750" spc="40" dirty="0">
                <a:latin typeface="Calibri"/>
                <a:cs typeface="Calibri"/>
              </a:rPr>
              <a:t>deo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su</a:t>
            </a:r>
            <a:r>
              <a:rPr sz="2750" spc="390" dirty="0">
                <a:latin typeface="Calibri"/>
                <a:cs typeface="Calibri"/>
              </a:rPr>
              <a:t> </a:t>
            </a:r>
            <a:r>
              <a:rPr sz="2750" spc="50" dirty="0">
                <a:latin typeface="Calibri"/>
                <a:cs typeface="Calibri"/>
              </a:rPr>
              <a:t>nekog</a:t>
            </a:r>
            <a:r>
              <a:rPr sz="2750" spc="32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videa,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390" dirty="0">
                <a:latin typeface="Calibri"/>
                <a:cs typeface="Calibri"/>
              </a:rPr>
              <a:t> </a:t>
            </a:r>
            <a:r>
              <a:rPr sz="2750" spc="70" dirty="0">
                <a:latin typeface="Microsoft Sans Serif"/>
                <a:cs typeface="Microsoft Sans Serif"/>
              </a:rPr>
              <a:t>mnogočemu</a:t>
            </a:r>
            <a:r>
              <a:rPr sz="2750" spc="-30" dirty="0">
                <a:latin typeface="Microsoft Sans Serif"/>
                <a:cs typeface="Microsoft Sans Serif"/>
              </a:rPr>
              <a:t> </a:t>
            </a:r>
            <a:r>
              <a:rPr sz="2750" spc="-25" dirty="0">
                <a:latin typeface="Microsoft Sans Serif"/>
                <a:cs typeface="Microsoft Sans Serif"/>
              </a:rPr>
              <a:t>slične</a:t>
            </a:r>
            <a:r>
              <a:rPr sz="2750" spc="-25" dirty="0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  <a:p>
            <a:pPr marL="193040" marR="5080" indent="-180975" algn="just">
              <a:lnSpc>
                <a:spcPct val="93300"/>
              </a:lnSpc>
              <a:spcBef>
                <a:spcPts val="600"/>
              </a:spcBef>
              <a:buClr>
                <a:srgbClr val="91A097"/>
              </a:buClr>
              <a:buSzPct val="89090"/>
              <a:buFont typeface="Microsoft Sans Serif"/>
              <a:buChar char="•"/>
              <a:tabLst>
                <a:tab pos="193675" algn="l"/>
                <a:tab pos="3005455" algn="l"/>
              </a:tabLst>
            </a:pPr>
            <a:r>
              <a:rPr sz="2750" spc="35" dirty="0">
                <a:latin typeface="Calibri"/>
                <a:cs typeface="Calibri"/>
              </a:rPr>
              <a:t>Nedostaci </a:t>
            </a:r>
            <a:r>
              <a:rPr sz="2750" spc="30" dirty="0">
                <a:latin typeface="Calibri"/>
                <a:cs typeface="Calibri"/>
              </a:rPr>
              <a:t>se </a:t>
            </a:r>
            <a:r>
              <a:rPr sz="2750" spc="45" dirty="0">
                <a:latin typeface="Calibri"/>
                <a:cs typeface="Calibri"/>
              </a:rPr>
              <a:t>sastoje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spc="55" dirty="0">
                <a:latin typeface="Calibri"/>
                <a:cs typeface="Calibri"/>
              </a:rPr>
              <a:t>tome </a:t>
            </a:r>
            <a:r>
              <a:rPr sz="2750" spc="15" dirty="0">
                <a:latin typeface="Microsoft Sans Serif"/>
                <a:cs typeface="Microsoft Sans Serif"/>
              </a:rPr>
              <a:t>što </a:t>
            </a:r>
            <a:r>
              <a:rPr sz="2750" spc="90" dirty="0">
                <a:latin typeface="Calibri"/>
                <a:cs typeface="Calibri"/>
              </a:rPr>
              <a:t>je </a:t>
            </a:r>
            <a:r>
              <a:rPr sz="2750" spc="40" dirty="0">
                <a:latin typeface="Calibri"/>
                <a:cs typeface="Calibri"/>
              </a:rPr>
              <a:t>potrebno puno </a:t>
            </a:r>
            <a:r>
              <a:rPr sz="2750" spc="60" dirty="0">
                <a:latin typeface="Microsoft Sans Serif"/>
                <a:cs typeface="Microsoft Sans Serif"/>
              </a:rPr>
              <a:t>proračuna</a:t>
            </a:r>
            <a:r>
              <a:rPr sz="2750" spc="855" dirty="0">
                <a:latin typeface="Microsoft Sans Serif"/>
                <a:cs typeface="Microsoft Sans Serif"/>
              </a:rPr>
              <a:t> </a:t>
            </a:r>
            <a:r>
              <a:rPr sz="2750" spc="25" dirty="0">
                <a:latin typeface="Calibri"/>
                <a:cs typeface="Calibri"/>
              </a:rPr>
              <a:t>za 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45" dirty="0">
                <a:latin typeface="Calibri"/>
                <a:cs typeface="Calibri"/>
              </a:rPr>
              <a:t>generisanje</a:t>
            </a:r>
            <a:r>
              <a:rPr sz="2750" spc="45" dirty="0">
                <a:latin typeface="Times New Roman"/>
                <a:cs typeface="Times New Roman"/>
              </a:rPr>
              <a:t>	</a:t>
            </a:r>
            <a:r>
              <a:rPr sz="2750" spc="45" dirty="0">
                <a:latin typeface="Calibri"/>
                <a:cs typeface="Calibri"/>
              </a:rPr>
              <a:t>kompresovane</a:t>
            </a:r>
            <a:r>
              <a:rPr sz="2750" spc="50" dirty="0">
                <a:latin typeface="Calibri"/>
                <a:cs typeface="Calibri"/>
              </a:rPr>
              <a:t> </a:t>
            </a:r>
            <a:r>
              <a:rPr sz="2750" spc="40" dirty="0">
                <a:latin typeface="Calibri"/>
                <a:cs typeface="Calibri"/>
              </a:rPr>
              <a:t>sekvence,</a:t>
            </a:r>
            <a:r>
              <a:rPr sz="2750" spc="4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vrlo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50" dirty="0">
                <a:latin typeface="Calibri"/>
                <a:cs typeface="Calibri"/>
              </a:rPr>
              <a:t>je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25" dirty="0">
                <a:latin typeface="Microsoft Sans Serif"/>
                <a:cs typeface="Microsoft Sans Serif"/>
              </a:rPr>
              <a:t>teško </a:t>
            </a:r>
            <a:r>
              <a:rPr sz="2750" spc="45" dirty="0">
                <a:latin typeface="Calibri"/>
                <a:cs typeface="Calibri"/>
              </a:rPr>
              <a:t>editovati </a:t>
            </a:r>
            <a:r>
              <a:rPr sz="2750" spc="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MPEG</a:t>
            </a:r>
            <a:r>
              <a:rPr sz="2750" spc="400" dirty="0">
                <a:latin typeface="Calibri"/>
                <a:cs typeface="Calibri"/>
              </a:rPr>
              <a:t> </a:t>
            </a:r>
            <a:r>
              <a:rPr sz="2750" spc="45" dirty="0">
                <a:latin typeface="Calibri"/>
                <a:cs typeface="Calibri"/>
              </a:rPr>
              <a:t>sekvencu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na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nivou</a:t>
            </a:r>
            <a:r>
              <a:rPr sz="2750" spc="32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pojedine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45" dirty="0">
                <a:latin typeface="Microsoft Sans Serif"/>
                <a:cs typeface="Microsoft Sans Serif"/>
              </a:rPr>
              <a:t>sličice</a:t>
            </a:r>
            <a:r>
              <a:rPr sz="2750" spc="-45" dirty="0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683889"/>
            <a:ext cx="10278110" cy="2900680"/>
          </a:xfrm>
          <a:custGeom>
            <a:avLst/>
            <a:gdLst/>
            <a:ahLst/>
            <a:cxnLst/>
            <a:rect l="l" t="t" r="r" b="b"/>
            <a:pathLst>
              <a:path w="10278110" h="2900679">
                <a:moveTo>
                  <a:pt x="0" y="2900053"/>
                </a:moveTo>
                <a:lnTo>
                  <a:pt x="10277490" y="2900053"/>
                </a:lnTo>
                <a:lnTo>
                  <a:pt x="10277490" y="0"/>
                </a:lnTo>
                <a:lnTo>
                  <a:pt x="0" y="0"/>
                </a:lnTo>
                <a:lnTo>
                  <a:pt x="0" y="2900053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1856" y="1591368"/>
            <a:ext cx="10033000" cy="297307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93675" indent="-181610">
              <a:lnSpc>
                <a:spcPct val="100000"/>
              </a:lnSpc>
              <a:spcBef>
                <a:spcPts val="67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3176905" algn="l"/>
                <a:tab pos="4692650" algn="l"/>
              </a:tabLst>
            </a:pPr>
            <a:r>
              <a:rPr sz="2400" b="1" spc="-20" dirty="0">
                <a:solidFill>
                  <a:srgbClr val="292934"/>
                </a:solidFill>
                <a:latin typeface="Arial"/>
                <a:cs typeface="Arial"/>
              </a:rPr>
              <a:t>MPEG-1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:</a:t>
            </a:r>
            <a:r>
              <a:rPr sz="240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prva</a:t>
            </a:r>
            <a:r>
              <a:rPr sz="2400" spc="2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verzija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standarda,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često</a:t>
            </a:r>
            <a:r>
              <a:rPr sz="24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korišćen</a:t>
            </a:r>
            <a:r>
              <a:rPr sz="2400" spc="3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za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VCD</a:t>
            </a:r>
            <a:endParaRPr sz="2400">
              <a:latin typeface="Microsoft Sans Serif"/>
              <a:cs typeface="Microsoft Sans Serif"/>
            </a:endParaRPr>
          </a:p>
          <a:p>
            <a:pPr marL="193675" indent="-181610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3891915" algn="l"/>
                <a:tab pos="6389370" algn="l"/>
              </a:tabLst>
            </a:pPr>
            <a:r>
              <a:rPr sz="2400" b="1" spc="-20" dirty="0">
                <a:solidFill>
                  <a:srgbClr val="292934"/>
                </a:solidFill>
                <a:latin typeface="Arial"/>
                <a:cs typeface="Arial"/>
              </a:rPr>
              <a:t>MPEG-2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:</a:t>
            </a:r>
            <a:r>
              <a:rPr sz="2400" spc="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druga</a:t>
            </a:r>
            <a:r>
              <a:rPr sz="2400" spc="2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generacija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MPEG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standarda,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za</a:t>
            </a:r>
            <a:r>
              <a:rPr sz="2400" spc="1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DVD</a:t>
            </a:r>
            <a:endParaRPr sz="2400">
              <a:latin typeface="Microsoft Sans Serif"/>
              <a:cs typeface="Microsoft Sans Serif"/>
            </a:endParaRPr>
          </a:p>
          <a:p>
            <a:pPr marL="193675" marR="5080" indent="-181610">
              <a:lnSpc>
                <a:spcPts val="2850"/>
              </a:lnSpc>
              <a:spcBef>
                <a:spcPts val="770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1480185" algn="l"/>
                <a:tab pos="2786380" algn="l"/>
                <a:tab pos="4215765" algn="l"/>
                <a:tab pos="5321935" algn="l"/>
                <a:tab pos="7867015" algn="l"/>
                <a:tab pos="9678035" algn="l"/>
              </a:tabLst>
            </a:pPr>
            <a:r>
              <a:rPr sz="2400" b="1" spc="20" dirty="0">
                <a:solidFill>
                  <a:srgbClr val="292934"/>
                </a:solidFill>
                <a:latin typeface="Arial"/>
                <a:cs typeface="Arial"/>
              </a:rPr>
              <a:t>M</a:t>
            </a:r>
            <a:r>
              <a:rPr sz="2400" b="1" spc="-175" dirty="0">
                <a:solidFill>
                  <a:srgbClr val="292934"/>
                </a:solidFill>
                <a:latin typeface="Arial"/>
                <a:cs typeface="Arial"/>
              </a:rPr>
              <a:t>P</a:t>
            </a:r>
            <a:r>
              <a:rPr sz="2400" b="1" spc="-30" dirty="0">
                <a:solidFill>
                  <a:srgbClr val="292934"/>
                </a:solidFill>
                <a:latin typeface="Arial"/>
                <a:cs typeface="Arial"/>
              </a:rPr>
              <a:t>E</a:t>
            </a:r>
            <a:r>
              <a:rPr sz="2400" b="1" spc="5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b="1" spc="20" dirty="0">
                <a:solidFill>
                  <a:srgbClr val="292934"/>
                </a:solidFill>
                <a:latin typeface="Arial"/>
                <a:cs typeface="Arial"/>
              </a:rPr>
              <a:t>-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4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8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155" dirty="0">
                <a:solidFill>
                  <a:srgbClr val="292934"/>
                </a:solidFill>
                <a:latin typeface="Microsoft Sans Serif"/>
                <a:cs typeface="Microsoft Sans Serif"/>
              </a:rPr>
              <a:t>f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še </a:t>
            </a:r>
            <a:r>
              <a:rPr sz="2400" spc="-2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8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75" dirty="0">
                <a:solidFill>
                  <a:srgbClr val="292934"/>
                </a:solidFill>
                <a:latin typeface="Microsoft Sans Serif"/>
                <a:cs typeface="Microsoft Sans Serif"/>
              </a:rPr>
              <a:t>se </a:t>
            </a:r>
            <a:r>
              <a:rPr sz="2400" spc="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sastoje</a:t>
            </a:r>
            <a:r>
              <a:rPr sz="2400" spc="3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iz</a:t>
            </a:r>
            <a:r>
              <a:rPr sz="240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više</a:t>
            </a:r>
            <a:r>
              <a:rPr sz="2400" spc="2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klasa</a:t>
            </a:r>
            <a:r>
              <a:rPr sz="2400" spc="1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objekata</a:t>
            </a:r>
            <a:r>
              <a:rPr sz="2400" spc="-7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630" dirty="0">
                <a:solidFill>
                  <a:srgbClr val="292934"/>
                </a:solidFill>
                <a:latin typeface="Microsoft Sans Serif"/>
                <a:cs typeface="Microsoft Sans Serif"/>
              </a:rPr>
              <a:t>–</a:t>
            </a:r>
            <a:r>
              <a:rPr sz="2400" spc="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00" dirty="0">
                <a:solidFill>
                  <a:srgbClr val="292934"/>
                </a:solidFill>
                <a:latin typeface="Microsoft Sans Serif"/>
                <a:cs typeface="Microsoft Sans Serif"/>
              </a:rPr>
              <a:t>videa,</a:t>
            </a:r>
            <a:r>
              <a:rPr sz="2400" spc="20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grafike,</a:t>
            </a:r>
            <a:r>
              <a:rPr sz="2400" spc="2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animacija,</a:t>
            </a:r>
            <a:r>
              <a:rPr sz="240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3-D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modela…</a:t>
            </a:r>
            <a:endParaRPr sz="2400">
              <a:latin typeface="Microsoft Sans Serif"/>
              <a:cs typeface="Microsoft Sans Serif"/>
            </a:endParaRPr>
          </a:p>
          <a:p>
            <a:pPr marL="193675" indent="-181610">
              <a:lnSpc>
                <a:spcPct val="100000"/>
              </a:lnSpc>
              <a:spcBef>
                <a:spcPts val="560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3281679" algn="l"/>
                <a:tab pos="4921250" algn="l"/>
              </a:tabLst>
            </a:pPr>
            <a:r>
              <a:rPr sz="2400" b="1" spc="-30" dirty="0">
                <a:solidFill>
                  <a:srgbClr val="292934"/>
                </a:solidFill>
                <a:latin typeface="Arial"/>
                <a:cs typeface="Arial"/>
              </a:rPr>
              <a:t>MPEG-7</a:t>
            </a:r>
            <a:r>
              <a:rPr sz="2400" b="1" spc="114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nije</a:t>
            </a:r>
            <a:r>
              <a:rPr sz="2400" spc="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standard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kompresije,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često</a:t>
            </a:r>
            <a:r>
              <a:rPr sz="24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je</a:t>
            </a:r>
            <a:r>
              <a:rPr sz="24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namenjen</a:t>
            </a:r>
            <a:r>
              <a:rPr sz="2400" spc="3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za</a:t>
            </a:r>
            <a:endParaRPr sz="2400">
              <a:latin typeface="Microsoft Sans Serif"/>
              <a:cs typeface="Microsoft Sans Serif"/>
            </a:endParaRPr>
          </a:p>
          <a:p>
            <a:pPr marL="193675">
              <a:lnSpc>
                <a:spcPct val="100000"/>
              </a:lnSpc>
              <a:spcBef>
                <a:spcPts val="50"/>
              </a:spcBef>
            </a:pPr>
            <a:r>
              <a:rPr sz="240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opis</a:t>
            </a:r>
            <a:r>
              <a:rPr sz="2400" spc="28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sadržaja</a:t>
            </a:r>
            <a:endParaRPr sz="2400">
              <a:latin typeface="Microsoft Sans Serif"/>
              <a:cs typeface="Microsoft Sans Serif"/>
            </a:endParaRPr>
          </a:p>
          <a:p>
            <a:pPr marL="193675" indent="-181610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4310" algn="l"/>
                <a:tab pos="3367404" algn="l"/>
              </a:tabLst>
            </a:pPr>
            <a:r>
              <a:rPr sz="2400" b="1" spc="20" dirty="0">
                <a:solidFill>
                  <a:srgbClr val="292934"/>
                </a:solidFill>
                <a:latin typeface="Arial"/>
                <a:cs typeface="Arial"/>
              </a:rPr>
              <a:t>M</a:t>
            </a:r>
            <a:r>
              <a:rPr sz="2400" b="1" spc="-175" dirty="0">
                <a:solidFill>
                  <a:srgbClr val="292934"/>
                </a:solidFill>
                <a:latin typeface="Arial"/>
                <a:cs typeface="Arial"/>
              </a:rPr>
              <a:t>P</a:t>
            </a:r>
            <a:r>
              <a:rPr sz="2400" b="1" spc="-30" dirty="0">
                <a:solidFill>
                  <a:srgbClr val="292934"/>
                </a:solidFill>
                <a:latin typeface="Arial"/>
                <a:cs typeface="Arial"/>
              </a:rPr>
              <a:t>E</a:t>
            </a:r>
            <a:r>
              <a:rPr sz="2400" b="1" spc="5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b="1" spc="20" dirty="0">
                <a:solidFill>
                  <a:srgbClr val="292934"/>
                </a:solidFill>
                <a:latin typeface="Arial"/>
                <a:cs typeface="Arial"/>
              </a:rPr>
              <a:t>-</a:t>
            </a:r>
            <a:r>
              <a:rPr sz="2400" b="1" spc="10" dirty="0">
                <a:solidFill>
                  <a:srgbClr val="292934"/>
                </a:solidFill>
                <a:latin typeface="Arial"/>
                <a:cs typeface="Arial"/>
              </a:rPr>
              <a:t>2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1</a:t>
            </a:r>
            <a:r>
              <a:rPr sz="2400" spc="1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D</a:t>
            </a:r>
            <a:r>
              <a:rPr sz="2400" b="1" spc="155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b="1" spc="-120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b="1" spc="160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b="1" spc="20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b="1" spc="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l</a:t>
            </a:r>
            <a:r>
              <a:rPr sz="2400" spc="-2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-160" dirty="0">
                <a:solidFill>
                  <a:srgbClr val="292934"/>
                </a:solidFill>
                <a:latin typeface="Arial"/>
                <a:cs typeface="Arial"/>
              </a:rPr>
              <a:t>R</a:t>
            </a:r>
            <a:r>
              <a:rPr sz="2400" b="1" spc="155" dirty="0">
                <a:solidFill>
                  <a:srgbClr val="292934"/>
                </a:solidFill>
                <a:latin typeface="Arial"/>
                <a:cs typeface="Arial"/>
              </a:rPr>
              <a:t>i</a:t>
            </a:r>
            <a:r>
              <a:rPr sz="2400" b="1" spc="-114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b="1" spc="-120" dirty="0">
                <a:solidFill>
                  <a:srgbClr val="292934"/>
                </a:solidFill>
                <a:latin typeface="Arial"/>
                <a:cs typeface="Arial"/>
              </a:rPr>
              <a:t>h</a:t>
            </a:r>
            <a:r>
              <a:rPr sz="2400" b="1" spc="25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s</a:t>
            </a:r>
            <a:r>
              <a:rPr sz="2400" spc="1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25" dirty="0">
                <a:solidFill>
                  <a:srgbClr val="292934"/>
                </a:solidFill>
                <a:latin typeface="Arial"/>
                <a:cs typeface="Arial"/>
              </a:rPr>
              <a:t>M</a:t>
            </a:r>
            <a:r>
              <a:rPr sz="2400" b="1" spc="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spc="-114" dirty="0">
                <a:solidFill>
                  <a:srgbClr val="292934"/>
                </a:solidFill>
                <a:latin typeface="Arial"/>
                <a:cs typeface="Arial"/>
              </a:rPr>
              <a:t>n</a:t>
            </a:r>
            <a:r>
              <a:rPr sz="2400" b="1" spc="10" dirty="0">
                <a:solidFill>
                  <a:srgbClr val="292934"/>
                </a:solidFill>
                <a:latin typeface="Arial"/>
                <a:cs typeface="Arial"/>
              </a:rPr>
              <a:t>a</a:t>
            </a:r>
            <a:r>
              <a:rPr sz="2400" b="1" spc="-120" dirty="0">
                <a:solidFill>
                  <a:srgbClr val="292934"/>
                </a:solidFill>
                <a:latin typeface="Arial"/>
                <a:cs typeface="Arial"/>
              </a:rPr>
              <a:t>g</a:t>
            </a:r>
            <a:r>
              <a:rPr sz="2400" b="1" spc="15" dirty="0">
                <a:solidFill>
                  <a:srgbClr val="292934"/>
                </a:solidFill>
                <a:latin typeface="Arial"/>
                <a:cs typeface="Arial"/>
              </a:rPr>
              <a:t>e</a:t>
            </a:r>
            <a:r>
              <a:rPr sz="2400" b="1" spc="-35" dirty="0">
                <a:solidFill>
                  <a:srgbClr val="292934"/>
                </a:solidFill>
                <a:latin typeface="Arial"/>
                <a:cs typeface="Arial"/>
              </a:rPr>
              <a:t>m</a:t>
            </a:r>
            <a:r>
              <a:rPr sz="2400" b="1" spc="10" dirty="0">
                <a:solidFill>
                  <a:srgbClr val="292934"/>
                </a:solidFill>
                <a:latin typeface="Arial"/>
                <a:cs typeface="Arial"/>
              </a:rPr>
              <a:t>e</a:t>
            </a:r>
            <a:r>
              <a:rPr sz="2400" b="1" spc="-120" dirty="0">
                <a:solidFill>
                  <a:srgbClr val="292934"/>
                </a:solidFill>
                <a:latin typeface="Arial"/>
                <a:cs typeface="Arial"/>
              </a:rPr>
              <a:t>n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t</a:t>
            </a:r>
            <a:r>
              <a:rPr sz="2400" spc="2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b="1" spc="20" dirty="0">
                <a:solidFill>
                  <a:srgbClr val="292934"/>
                </a:solidFill>
                <a:latin typeface="Arial"/>
                <a:cs typeface="Arial"/>
              </a:rPr>
              <a:t>(</a:t>
            </a:r>
            <a:r>
              <a:rPr sz="2400" b="1" spc="-10" dirty="0">
                <a:solidFill>
                  <a:srgbClr val="292934"/>
                </a:solidFill>
                <a:latin typeface="Arial"/>
                <a:cs typeface="Arial"/>
              </a:rPr>
              <a:t>D</a:t>
            </a:r>
            <a:r>
              <a:rPr sz="2400" b="1" spc="-160" dirty="0">
                <a:solidFill>
                  <a:srgbClr val="292934"/>
                </a:solidFill>
                <a:latin typeface="Arial"/>
                <a:cs typeface="Arial"/>
              </a:rPr>
              <a:t>R</a:t>
            </a:r>
            <a:r>
              <a:rPr sz="2400" b="1" spc="25" dirty="0">
                <a:solidFill>
                  <a:srgbClr val="292934"/>
                </a:solidFill>
                <a:latin typeface="Arial"/>
                <a:cs typeface="Arial"/>
              </a:rPr>
              <a:t>M</a:t>
            </a:r>
            <a:r>
              <a:rPr sz="2400" b="1" dirty="0">
                <a:solidFill>
                  <a:srgbClr val="292934"/>
                </a:solidFill>
                <a:latin typeface="Arial"/>
                <a:cs typeface="Arial"/>
              </a:rPr>
              <a:t>)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0931" y="642869"/>
            <a:ext cx="675195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35" dirty="0"/>
              <a:t>M</a:t>
            </a:r>
            <a:r>
              <a:rPr sz="4400" spc="-60" dirty="0"/>
              <a:t>P</a:t>
            </a:r>
            <a:r>
              <a:rPr sz="4400" spc="-130" dirty="0"/>
              <a:t>E</a:t>
            </a:r>
            <a:r>
              <a:rPr sz="4400" spc="-65" dirty="0"/>
              <a:t>G</a:t>
            </a:r>
            <a:r>
              <a:rPr sz="4400" spc="-80" dirty="0"/>
              <a:t>-</a:t>
            </a:r>
            <a:r>
              <a:rPr sz="4400" spc="15" dirty="0"/>
              <a:t>4</a:t>
            </a:r>
            <a:r>
              <a:rPr sz="4400" spc="-420" dirty="0">
                <a:latin typeface="Times New Roman"/>
                <a:cs typeface="Times New Roman"/>
              </a:rPr>
              <a:t> </a:t>
            </a:r>
            <a:r>
              <a:rPr sz="4400" spc="-35" dirty="0"/>
              <a:t>p</a:t>
            </a:r>
            <a:r>
              <a:rPr sz="4400" spc="-55" dirty="0"/>
              <a:t>a</a:t>
            </a:r>
            <a:r>
              <a:rPr sz="4400" spc="-90" dirty="0"/>
              <a:t>r</a:t>
            </a:r>
            <a:r>
              <a:rPr sz="4400" spc="5" dirty="0"/>
              <a:t>t</a:t>
            </a:r>
            <a:r>
              <a:rPr sz="4400" spc="-229" dirty="0">
                <a:latin typeface="Times New Roman"/>
                <a:cs typeface="Times New Roman"/>
              </a:rPr>
              <a:t> </a:t>
            </a:r>
            <a:r>
              <a:rPr sz="4400" spc="15" dirty="0"/>
              <a:t>2</a:t>
            </a:r>
            <a:r>
              <a:rPr sz="4400" spc="-120" dirty="0">
                <a:latin typeface="Times New Roman"/>
                <a:cs typeface="Times New Roman"/>
              </a:rPr>
              <a:t> </a:t>
            </a:r>
            <a:r>
              <a:rPr sz="4400" spc="-45" dirty="0"/>
              <a:t>(</a:t>
            </a:r>
            <a:r>
              <a:rPr sz="4400" spc="-100" dirty="0"/>
              <a:t>"</a:t>
            </a:r>
            <a:r>
              <a:rPr sz="4400" spc="30" dirty="0"/>
              <a:t>M</a:t>
            </a:r>
            <a:r>
              <a:rPr sz="4400" spc="-60" dirty="0"/>
              <a:t>P</a:t>
            </a:r>
            <a:r>
              <a:rPr sz="4400" spc="-130" dirty="0"/>
              <a:t>E</a:t>
            </a:r>
            <a:r>
              <a:rPr sz="4400" spc="-65" dirty="0"/>
              <a:t>G</a:t>
            </a:r>
            <a:r>
              <a:rPr sz="4400" spc="-155" dirty="0"/>
              <a:t>-</a:t>
            </a:r>
            <a:r>
              <a:rPr sz="4400" spc="15" dirty="0"/>
              <a:t>4</a:t>
            </a:r>
            <a:r>
              <a:rPr sz="4400" spc="-495" dirty="0">
                <a:latin typeface="Times New Roman"/>
                <a:cs typeface="Times New Roman"/>
              </a:rPr>
              <a:t> </a:t>
            </a:r>
            <a:r>
              <a:rPr sz="4400" spc="-229" dirty="0"/>
              <a:t>A</a:t>
            </a:r>
            <a:r>
              <a:rPr sz="4400" spc="-50" dirty="0"/>
              <a:t>S</a:t>
            </a:r>
            <a:r>
              <a:rPr sz="4400" spc="-60" dirty="0"/>
              <a:t>P</a:t>
            </a:r>
            <a:r>
              <a:rPr sz="4400" spc="-100" dirty="0"/>
              <a:t>"</a:t>
            </a:r>
            <a:r>
              <a:rPr sz="4400" spc="5" dirty="0"/>
              <a:t>)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33475" y="1683760"/>
            <a:ext cx="9791700" cy="3180715"/>
          </a:xfrm>
          <a:custGeom>
            <a:avLst/>
            <a:gdLst/>
            <a:ahLst/>
            <a:cxnLst/>
            <a:rect l="l" t="t" r="r" b="b"/>
            <a:pathLst>
              <a:path w="9791700" h="3180715">
                <a:moveTo>
                  <a:pt x="0" y="3180466"/>
                </a:moveTo>
                <a:lnTo>
                  <a:pt x="9791699" y="3180466"/>
                </a:lnTo>
                <a:lnTo>
                  <a:pt x="9791699" y="0"/>
                </a:lnTo>
                <a:lnTo>
                  <a:pt x="0" y="0"/>
                </a:lnTo>
                <a:lnTo>
                  <a:pt x="0" y="3180466"/>
                </a:lnTo>
                <a:close/>
              </a:path>
            </a:pathLst>
          </a:custGeom>
          <a:ln w="12700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31253" y="1664013"/>
            <a:ext cx="9513570" cy="317690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93040" marR="283210" indent="-180975">
              <a:lnSpc>
                <a:spcPts val="2850"/>
              </a:lnSpc>
              <a:spcBef>
                <a:spcPts val="22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1671320" algn="l"/>
                <a:tab pos="5112385" algn="l"/>
                <a:tab pos="6436995" algn="l"/>
                <a:tab pos="8372475" algn="l"/>
              </a:tabLst>
            </a:pP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Savremen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standard</a:t>
            </a:r>
            <a:r>
              <a:rPr sz="2400" spc="3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koji</a:t>
            </a:r>
            <a:r>
              <a:rPr sz="2400" spc="1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se</a:t>
            </a:r>
            <a:r>
              <a:rPr sz="2400" spc="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izuzetno</a:t>
            </a:r>
            <a:r>
              <a:rPr sz="2400" spc="-5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mnogo</a:t>
            </a:r>
            <a:r>
              <a:rPr sz="2400" spc="3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koristi</a:t>
            </a:r>
            <a:r>
              <a:rPr sz="2400" spc="1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kod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95" dirty="0">
                <a:solidFill>
                  <a:srgbClr val="292934"/>
                </a:solidFill>
                <a:latin typeface="Microsoft Sans Serif"/>
                <a:cs typeface="Microsoft Sans Serif"/>
              </a:rPr>
              <a:t>videa</a:t>
            </a:r>
            <a:r>
              <a:rPr sz="2400" spc="-9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PC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računarima</a:t>
            </a:r>
            <a:r>
              <a:rPr sz="2400" spc="2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novije</a:t>
            </a:r>
            <a:r>
              <a:rPr sz="2400" spc="2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vreme</a:t>
            </a:r>
            <a:r>
              <a:rPr sz="2400" spc="2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svi</a:t>
            </a:r>
            <a:r>
              <a:rPr sz="2400" spc="1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kućni</a:t>
            </a:r>
            <a:r>
              <a:rPr sz="240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plejeri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ga</a:t>
            </a:r>
            <a:r>
              <a:rPr sz="2400" spc="1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podržavaju.</a:t>
            </a:r>
            <a:endParaRPr sz="2400">
              <a:latin typeface="Microsoft Sans Serif"/>
              <a:cs typeface="Microsoft Sans Serif"/>
            </a:endParaRPr>
          </a:p>
          <a:p>
            <a:pPr marL="193040" marR="5080" indent="-180975">
              <a:lnSpc>
                <a:spcPct val="100400"/>
              </a:lnSpc>
              <a:spcBef>
                <a:spcPts val="55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1585595" algn="l"/>
                <a:tab pos="2929255" algn="l"/>
                <a:tab pos="3110230" algn="l"/>
                <a:tab pos="4368800" algn="l"/>
                <a:tab pos="7457440" algn="l"/>
                <a:tab pos="8877300" algn="l"/>
              </a:tabLst>
            </a:pP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Najvažniji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95" dirty="0">
                <a:solidFill>
                  <a:srgbClr val="292934"/>
                </a:solidFill>
                <a:latin typeface="Microsoft Sans Serif"/>
                <a:cs typeface="Microsoft Sans Serif"/>
              </a:rPr>
              <a:t>deo</a:t>
            </a:r>
            <a:r>
              <a:rPr sz="2400" spc="28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10" dirty="0">
                <a:solidFill>
                  <a:srgbClr val="292934"/>
                </a:solidFill>
                <a:latin typeface="Microsoft Sans Serif"/>
                <a:cs typeface="Microsoft Sans Serif"/>
              </a:rPr>
              <a:t>ovog</a:t>
            </a:r>
            <a:r>
              <a:rPr sz="2400" spc="-11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standarda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čini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profil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ASP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(Advanced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Simple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160" dirty="0">
                <a:solidFill>
                  <a:srgbClr val="292934"/>
                </a:solidFill>
                <a:latin typeface="Microsoft Sans Serif"/>
                <a:cs typeface="Microsoft Sans Serif"/>
              </a:rPr>
              <a:t>f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il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)</a:t>
            </a:r>
            <a:r>
              <a:rPr sz="2400" spc="1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2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rm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3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po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lj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ć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	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X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codecu.</a:t>
            </a:r>
            <a:endParaRPr sz="2400">
              <a:latin typeface="Microsoft Sans Serif"/>
              <a:cs typeface="Microsoft Sans Serif"/>
            </a:endParaRPr>
          </a:p>
          <a:p>
            <a:pPr marL="193040" indent="-180975">
              <a:lnSpc>
                <a:spcPct val="100000"/>
              </a:lnSpc>
              <a:spcBef>
                <a:spcPts val="575"/>
              </a:spcBef>
              <a:buClr>
                <a:srgbClr val="91A097"/>
              </a:buClr>
              <a:buSzPct val="83333"/>
              <a:buFont typeface="Microsoft Sans Serif"/>
              <a:buChar char="•"/>
              <a:tabLst>
                <a:tab pos="193675" algn="l"/>
                <a:tab pos="1280160" algn="l"/>
              </a:tabLst>
            </a:pPr>
            <a:r>
              <a:rPr sz="2400" b="1" spc="-70" dirty="0">
                <a:solidFill>
                  <a:srgbClr val="292934"/>
                </a:solidFill>
                <a:latin typeface="Arial"/>
                <a:cs typeface="Arial"/>
              </a:rPr>
              <a:t>Poznat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b="1" spc="5" dirty="0">
                <a:solidFill>
                  <a:srgbClr val="292934"/>
                </a:solidFill>
                <a:latin typeface="Arial"/>
                <a:cs typeface="Arial"/>
              </a:rPr>
              <a:t>kao</a:t>
            </a:r>
            <a:r>
              <a:rPr sz="2400" b="1" spc="-70" dirty="0">
                <a:solidFill>
                  <a:srgbClr val="292934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292934"/>
                </a:solidFill>
                <a:latin typeface="Arial"/>
                <a:cs typeface="Arial"/>
              </a:rPr>
              <a:t>DivX.</a:t>
            </a:r>
            <a:endParaRPr sz="2400">
              <a:latin typeface="Arial"/>
              <a:cs typeface="Arial"/>
            </a:endParaRPr>
          </a:p>
          <a:p>
            <a:pPr marL="193040" marR="57785" indent="-180975">
              <a:lnSpc>
                <a:spcPts val="2850"/>
              </a:lnSpc>
              <a:spcBef>
                <a:spcPts val="69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3167380" algn="l"/>
                <a:tab pos="6332220" algn="l"/>
              </a:tabLst>
            </a:pP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MPEG-4</a:t>
            </a:r>
            <a:r>
              <a:rPr sz="2400" spc="-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ASP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5" dirty="0">
                <a:solidFill>
                  <a:srgbClr val="292934"/>
                </a:solidFill>
                <a:latin typeface="Microsoft Sans Serif"/>
                <a:cs typeface="Microsoft Sans Serif"/>
              </a:rPr>
              <a:t>postiže</a:t>
            </a:r>
            <a:r>
              <a:rPr sz="2400" spc="-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50-70%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snažniju</a:t>
            </a:r>
            <a:r>
              <a:rPr sz="2400" spc="29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95" dirty="0">
                <a:solidFill>
                  <a:srgbClr val="292934"/>
                </a:solidFill>
                <a:latin typeface="Microsoft Sans Serif"/>
                <a:cs typeface="Microsoft Sans Serif"/>
              </a:rPr>
              <a:t>video</a:t>
            </a:r>
            <a:r>
              <a:rPr sz="2400" spc="-9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kompresiju</a:t>
            </a:r>
            <a:r>
              <a:rPr sz="240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od</a:t>
            </a:r>
            <a:r>
              <a:rPr sz="2400" spc="11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MPEG-2 </a:t>
            </a:r>
            <a:r>
              <a:rPr sz="2400" spc="-6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tehnologije.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36820" y="5027393"/>
            <a:ext cx="1757424" cy="13007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1825544"/>
            <a:ext cx="10515600" cy="4351655"/>
          </a:xfrm>
          <a:prstGeom prst="rect">
            <a:avLst/>
          </a:prstGeom>
          <a:ln w="12700">
            <a:solidFill>
              <a:srgbClr val="FFC000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 marL="320675" marR="115570" indent="-229235">
              <a:lnSpc>
                <a:spcPct val="92200"/>
              </a:lnSpc>
              <a:spcBef>
                <a:spcPts val="14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dirty="0">
                <a:latin typeface="Calibri"/>
                <a:cs typeface="Calibri"/>
              </a:rPr>
              <a:t>``Prosečni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korisnici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interneta</a:t>
            </a:r>
            <a:r>
              <a:rPr sz="2750" spc="2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ovih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prostora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troše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3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dana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života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72h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1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pregledanje</a:t>
            </a:r>
            <a:r>
              <a:rPr sz="2750" spc="3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r>
              <a:rPr sz="2750" spc="1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-50" dirty="0">
                <a:latin typeface="Calibri"/>
                <a:cs typeface="Calibri"/>
              </a:rPr>
              <a:t>YouTubea</a:t>
            </a:r>
            <a:r>
              <a:rPr sz="2750" spc="26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ovi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rezultati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korespondiraju </a:t>
            </a:r>
            <a:r>
              <a:rPr sz="2750" spc="-5" dirty="0">
                <a:latin typeface="Calibri"/>
                <a:cs typeface="Calibri"/>
              </a:rPr>
              <a:t> sa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onima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iz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ostatka</a:t>
            </a:r>
            <a:r>
              <a:rPr sz="2750" spc="-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sveta``.</a:t>
            </a:r>
            <a:endParaRPr sz="2750">
              <a:latin typeface="Calibri"/>
              <a:cs typeface="Calibri"/>
            </a:endParaRPr>
          </a:p>
          <a:p>
            <a:pPr marL="320675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b="1" spc="-10" dirty="0">
                <a:latin typeface="Calibri"/>
                <a:cs typeface="Calibri"/>
              </a:rPr>
              <a:t>Najtraženiji</a:t>
            </a:r>
            <a:r>
              <a:rPr sz="2750" b="1" spc="254" dirty="0">
                <a:latin typeface="Calibri"/>
                <a:cs typeface="Calibri"/>
              </a:rPr>
              <a:t> </a:t>
            </a:r>
            <a:r>
              <a:rPr sz="2750" b="1" spc="15" dirty="0">
                <a:latin typeface="Calibri"/>
                <a:cs typeface="Calibri"/>
              </a:rPr>
              <a:t>tipovi</a:t>
            </a:r>
            <a:r>
              <a:rPr sz="2750" b="1" spc="-30" dirty="0">
                <a:latin typeface="Calibri"/>
                <a:cs typeface="Calibri"/>
              </a:rPr>
              <a:t> </a:t>
            </a:r>
            <a:r>
              <a:rPr sz="2750" b="1" spc="30" dirty="0">
                <a:latin typeface="Calibri"/>
                <a:cs typeface="Calibri"/>
              </a:rPr>
              <a:t>web</a:t>
            </a:r>
            <a:r>
              <a:rPr sz="2750" b="1" spc="-15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sadržaja:</a:t>
            </a:r>
            <a:endParaRPr sz="2750">
              <a:latin typeface="Calibri"/>
              <a:cs typeface="Calibri"/>
            </a:endParaRPr>
          </a:p>
          <a:p>
            <a:pPr marL="778510" lvl="1" indent="-229870">
              <a:lnSpc>
                <a:spcPct val="100000"/>
              </a:lnSpc>
              <a:spcBef>
                <a:spcPts val="200"/>
              </a:spcBef>
              <a:buFont typeface="Microsoft Sans Serif"/>
              <a:buChar char="•"/>
              <a:tabLst>
                <a:tab pos="779145" algn="l"/>
              </a:tabLst>
            </a:pPr>
            <a:r>
              <a:rPr sz="2400" dirty="0">
                <a:latin typeface="Calibri"/>
                <a:cs typeface="Calibri"/>
              </a:rPr>
              <a:t>muzika</a:t>
            </a:r>
            <a:endParaRPr sz="2400">
              <a:latin typeface="Calibri"/>
              <a:cs typeface="Calibri"/>
            </a:endParaRPr>
          </a:p>
          <a:p>
            <a:pPr marL="778510" lvl="1" indent="-229870">
              <a:lnSpc>
                <a:spcPct val="100000"/>
              </a:lnSpc>
              <a:spcBef>
                <a:spcPts val="275"/>
              </a:spcBef>
              <a:buFont typeface="Microsoft Sans Serif"/>
              <a:buChar char="•"/>
              <a:tabLst>
                <a:tab pos="779145" algn="l"/>
              </a:tabLst>
            </a:pPr>
            <a:r>
              <a:rPr sz="2400" spc="-10" dirty="0">
                <a:latin typeface="Calibri"/>
                <a:cs typeface="Calibri"/>
              </a:rPr>
              <a:t>video-igre</a:t>
            </a:r>
            <a:endParaRPr sz="2400">
              <a:latin typeface="Calibri"/>
              <a:cs typeface="Calibri"/>
            </a:endParaRPr>
          </a:p>
          <a:p>
            <a:pPr marL="778510" lvl="1" indent="-229870">
              <a:lnSpc>
                <a:spcPct val="100000"/>
              </a:lnSpc>
              <a:spcBef>
                <a:spcPts val="204"/>
              </a:spcBef>
              <a:buFont typeface="Microsoft Sans Serif"/>
              <a:buChar char="•"/>
              <a:tabLst>
                <a:tab pos="779145" algn="l"/>
              </a:tabLst>
            </a:pPr>
            <a:r>
              <a:rPr sz="2400" spc="-10" dirty="0">
                <a:latin typeface="Calibri"/>
                <a:cs typeface="Calibri"/>
              </a:rPr>
              <a:t>sadržaji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velikih</a:t>
            </a:r>
            <a:r>
              <a:rPr sz="2400" spc="5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izdavača</a:t>
            </a:r>
            <a:endParaRPr sz="2400">
              <a:latin typeface="Calibri"/>
              <a:cs typeface="Calibri"/>
            </a:endParaRPr>
          </a:p>
          <a:p>
            <a:pPr marL="778510" lvl="1" indent="-229870">
              <a:lnSpc>
                <a:spcPct val="100000"/>
              </a:lnSpc>
              <a:spcBef>
                <a:spcPts val="195"/>
              </a:spcBef>
              <a:buFont typeface="Microsoft Sans Serif"/>
              <a:buChar char="•"/>
              <a:tabLst>
                <a:tab pos="779145" algn="l"/>
              </a:tabLst>
            </a:pPr>
            <a:r>
              <a:rPr sz="2400" spc="-5" dirty="0">
                <a:latin typeface="Calibri"/>
                <a:cs typeface="Calibri"/>
              </a:rPr>
              <a:t>tutorijali</a:t>
            </a:r>
            <a:endParaRPr sz="2400">
              <a:latin typeface="Calibri"/>
              <a:cs typeface="Calibri"/>
            </a:endParaRPr>
          </a:p>
          <a:p>
            <a:pPr marL="778510" lvl="1" indent="-229870">
              <a:lnSpc>
                <a:spcPct val="100000"/>
              </a:lnSpc>
              <a:spcBef>
                <a:spcPts val="200"/>
              </a:spcBef>
              <a:buFont typeface="Microsoft Sans Serif"/>
              <a:buChar char="•"/>
              <a:tabLst>
                <a:tab pos="779145" algn="l"/>
              </a:tabLst>
            </a:pPr>
            <a:r>
              <a:rPr sz="2400" spc="-10" dirty="0">
                <a:latin typeface="Calibri"/>
                <a:cs typeface="Calibri"/>
              </a:rPr>
              <a:t>klipovi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velikih </a:t>
            </a:r>
            <a:r>
              <a:rPr sz="2400" dirty="0">
                <a:latin typeface="Calibri"/>
                <a:cs typeface="Calibri"/>
              </a:rPr>
              <a:t>brendova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0931" y="642869"/>
            <a:ext cx="445452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25" dirty="0"/>
              <a:t>H</a:t>
            </a:r>
            <a:r>
              <a:rPr sz="4400" spc="-105" dirty="0"/>
              <a:t>.</a:t>
            </a:r>
            <a:r>
              <a:rPr sz="4400" spc="-60" dirty="0"/>
              <a:t>2</a:t>
            </a:r>
            <a:r>
              <a:rPr sz="4400" spc="-55" dirty="0"/>
              <a:t>6</a:t>
            </a:r>
            <a:r>
              <a:rPr sz="4400" spc="15" dirty="0"/>
              <a:t>4</a:t>
            </a:r>
            <a:r>
              <a:rPr sz="4400" spc="-345" dirty="0">
                <a:latin typeface="Times New Roman"/>
                <a:cs typeface="Times New Roman"/>
              </a:rPr>
              <a:t> </a:t>
            </a:r>
            <a:r>
              <a:rPr sz="4400" spc="-45" dirty="0"/>
              <a:t>(</a:t>
            </a:r>
            <a:r>
              <a:rPr sz="4400" spc="30" dirty="0"/>
              <a:t>M</a:t>
            </a:r>
            <a:r>
              <a:rPr sz="4400" spc="-60" dirty="0"/>
              <a:t>P</a:t>
            </a:r>
            <a:r>
              <a:rPr sz="4400" spc="-130" dirty="0"/>
              <a:t>E</a:t>
            </a:r>
            <a:r>
              <a:rPr sz="4400" spc="-65" dirty="0"/>
              <a:t>G</a:t>
            </a:r>
            <a:r>
              <a:rPr sz="4400" spc="-80" dirty="0"/>
              <a:t>-</a:t>
            </a:r>
            <a:r>
              <a:rPr sz="4400" spc="15" dirty="0"/>
              <a:t>4</a:t>
            </a:r>
            <a:r>
              <a:rPr sz="4400" spc="-570" dirty="0">
                <a:latin typeface="Times New Roman"/>
                <a:cs typeface="Times New Roman"/>
              </a:rPr>
              <a:t> </a:t>
            </a:r>
            <a:r>
              <a:rPr sz="4400" spc="-680" dirty="0"/>
              <a:t>A</a:t>
            </a:r>
            <a:r>
              <a:rPr sz="4400" spc="-45" dirty="0"/>
              <a:t>V</a:t>
            </a:r>
            <a:r>
              <a:rPr sz="4400" spc="-30" dirty="0"/>
              <a:t>C</a:t>
            </a:r>
            <a:r>
              <a:rPr sz="4400" spc="5" dirty="0"/>
              <a:t>)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66800" y="1683770"/>
            <a:ext cx="10182860" cy="2836545"/>
          </a:xfrm>
          <a:custGeom>
            <a:avLst/>
            <a:gdLst/>
            <a:ahLst/>
            <a:cxnLst/>
            <a:rect l="l" t="t" r="r" b="b"/>
            <a:pathLst>
              <a:path w="10182860" h="2836545">
                <a:moveTo>
                  <a:pt x="0" y="2836032"/>
                </a:moveTo>
                <a:lnTo>
                  <a:pt x="10182240" y="2836032"/>
                </a:lnTo>
                <a:lnTo>
                  <a:pt x="10182240" y="0"/>
                </a:lnTo>
                <a:lnTo>
                  <a:pt x="0" y="0"/>
                </a:lnTo>
                <a:lnTo>
                  <a:pt x="0" y="2836032"/>
                </a:lnTo>
                <a:close/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4578" y="1619943"/>
            <a:ext cx="9272905" cy="2877185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45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2176145" algn="l"/>
                <a:tab pos="3739515" algn="l"/>
                <a:tab pos="4549775" algn="l"/>
              </a:tabLst>
            </a:pP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Najnaprednija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tehnologija</a:t>
            </a:r>
            <a:r>
              <a:rPr sz="2400" spc="-5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video</a:t>
            </a:r>
            <a:r>
              <a:rPr sz="2400" spc="-9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kompresije.</a:t>
            </a:r>
            <a:endParaRPr sz="2400">
              <a:latin typeface="Microsoft Sans Serif"/>
              <a:cs typeface="Microsoft Sans Serif"/>
            </a:endParaRPr>
          </a:p>
          <a:p>
            <a:pPr marL="193675" marR="307340" indent="-180975">
              <a:lnSpc>
                <a:spcPct val="104200"/>
              </a:lnSpc>
              <a:spcBef>
                <a:spcPts val="225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1918970" algn="l"/>
                <a:tab pos="4340225" algn="l"/>
                <a:tab pos="5160010" algn="l"/>
                <a:tab pos="6722745" algn="l"/>
              </a:tabLst>
            </a:pP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ć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3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3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0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%</a:t>
            </a:r>
            <a:r>
              <a:rPr sz="2400" spc="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ž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-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4</a:t>
            </a:r>
            <a:r>
              <a:rPr sz="2400" spc="-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AS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P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tehnologije.</a:t>
            </a:r>
            <a:endParaRPr sz="2400">
              <a:latin typeface="Microsoft Sans Serif"/>
              <a:cs typeface="Microsoft Sans Serif"/>
            </a:endParaRPr>
          </a:p>
          <a:p>
            <a:pPr marL="193675" marR="5080" indent="-180975">
              <a:lnSpc>
                <a:spcPts val="2860"/>
              </a:lnSpc>
              <a:spcBef>
                <a:spcPts val="84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1346835" algn="l"/>
                <a:tab pos="2548255" algn="l"/>
                <a:tab pos="3672204" algn="l"/>
                <a:tab pos="3825240" algn="l"/>
                <a:tab pos="5045710" algn="l"/>
                <a:tab pos="9192260" algn="l"/>
              </a:tabLst>
            </a:pP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2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6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4</a:t>
            </a:r>
            <a:r>
              <a:rPr sz="2400" spc="1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2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ć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7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-r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y</a:t>
            </a:r>
            <a:r>
              <a:rPr sz="2400" spc="7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i </a:t>
            </a:r>
            <a:r>
              <a:rPr sz="2400" spc="-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televiziji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visoke</a:t>
            </a:r>
            <a:r>
              <a:rPr sz="2400" spc="37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50" dirty="0">
                <a:solidFill>
                  <a:srgbClr val="292934"/>
                </a:solidFill>
                <a:latin typeface="Microsoft Sans Serif"/>
                <a:cs typeface="Microsoft Sans Serif"/>
              </a:rPr>
              <a:t>rezolucije</a:t>
            </a:r>
            <a:r>
              <a:rPr sz="240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(HDTV).</a:t>
            </a:r>
            <a:endParaRPr sz="2400">
              <a:latin typeface="Microsoft Sans Serif"/>
              <a:cs typeface="Microsoft Sans Serif"/>
            </a:endParaRPr>
          </a:p>
          <a:p>
            <a:pPr marL="193675" marR="1619885" indent="-180975">
              <a:lnSpc>
                <a:spcPct val="101699"/>
              </a:lnSpc>
              <a:spcBef>
                <a:spcPts val="580"/>
              </a:spcBef>
              <a:buClr>
                <a:srgbClr val="91A097"/>
              </a:buClr>
              <a:buSzPct val="83333"/>
              <a:buChar char="•"/>
              <a:tabLst>
                <a:tab pos="193675" algn="l"/>
                <a:tab pos="1261110" algn="l"/>
                <a:tab pos="1823720" algn="l"/>
                <a:tab pos="2538095" algn="l"/>
                <a:tab pos="3958590" algn="l"/>
                <a:tab pos="6932295" algn="l"/>
              </a:tabLst>
            </a:pPr>
            <a:r>
              <a:rPr sz="240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ed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k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2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l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g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ij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40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1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što</a:t>
            </a:r>
            <a:r>
              <a:rPr sz="240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15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40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400" spc="-15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14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400" spc="-13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400" dirty="0">
                <a:solidFill>
                  <a:srgbClr val="292934"/>
                </a:solidFill>
                <a:latin typeface="Microsoft Sans Serif"/>
                <a:cs typeface="Microsoft Sans Serif"/>
              </a:rPr>
              <a:t>sta </a:t>
            </a:r>
            <a:r>
              <a:rPr sz="240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snažan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70" dirty="0">
                <a:solidFill>
                  <a:srgbClr val="292934"/>
                </a:solidFill>
                <a:latin typeface="Microsoft Sans Serif"/>
                <a:cs typeface="Microsoft Sans Serif"/>
              </a:rPr>
              <a:t>procesor</a:t>
            </a:r>
            <a:r>
              <a:rPr sz="2400" spc="-7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400" spc="-45" dirty="0">
                <a:solidFill>
                  <a:srgbClr val="292934"/>
                </a:solidFill>
                <a:latin typeface="Microsoft Sans Serif"/>
                <a:cs typeface="Microsoft Sans Serif"/>
              </a:rPr>
              <a:t>pri</a:t>
            </a:r>
            <a:r>
              <a:rPr sz="240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40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dekodiranju.</a:t>
            </a:r>
            <a:endParaRPr sz="2400">
              <a:latin typeface="Microsoft Sans Serif"/>
              <a:cs typeface="Microsoft Sans Serif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5790" y="5009680"/>
            <a:ext cx="1752600" cy="129539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1075" y="1645664"/>
            <a:ext cx="10477500" cy="1833245"/>
          </a:xfrm>
          <a:prstGeom prst="rect">
            <a:avLst/>
          </a:prstGeom>
          <a:ln w="12700">
            <a:solidFill>
              <a:srgbClr val="ED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91135" indent="-182245">
              <a:lnSpc>
                <a:spcPts val="3195"/>
              </a:lnSpc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1770" algn="l"/>
                <a:tab pos="1706880" algn="l"/>
                <a:tab pos="3422650" algn="l"/>
                <a:tab pos="5405120" algn="l"/>
              </a:tabLst>
            </a:pP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Napredna</a:t>
            </a:r>
            <a:r>
              <a:rPr sz="2750" spc="-3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tehnologija</a:t>
            </a:r>
            <a:r>
              <a:rPr sz="2750" spc="-3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sa</a:t>
            </a:r>
            <a:r>
              <a:rPr sz="2750" spc="8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zahtevnim</a:t>
            </a:r>
            <a:r>
              <a:rPr sz="275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resusrisma</a:t>
            </a:r>
            <a:endParaRPr sz="2750">
              <a:latin typeface="Calibri"/>
              <a:cs typeface="Calibri"/>
            </a:endParaRPr>
          </a:p>
          <a:p>
            <a:pPr marL="191135" marR="990600" indent="-181610">
              <a:lnSpc>
                <a:spcPct val="102400"/>
              </a:lnSpc>
              <a:spcBef>
                <a:spcPts val="600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1770" algn="l"/>
                <a:tab pos="1716405" algn="l"/>
                <a:tab pos="3365500" algn="l"/>
                <a:tab pos="5290820" algn="l"/>
                <a:tab pos="7273290" algn="l"/>
              </a:tabLst>
            </a:pP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Ova</a:t>
            </a:r>
            <a:r>
              <a:rPr sz="2750" spc="7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0" dirty="0">
                <a:solidFill>
                  <a:srgbClr val="292934"/>
                </a:solidFill>
                <a:latin typeface="Calibri"/>
                <a:cs typeface="Calibri"/>
              </a:rPr>
              <a:t>video</a:t>
            </a:r>
            <a:r>
              <a:rPr sz="275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tehnologja</a:t>
            </a:r>
            <a:r>
              <a:rPr sz="2750" spc="-3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je</a:t>
            </a:r>
            <a:r>
              <a:rPr sz="2750" spc="9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definisana</a:t>
            </a:r>
            <a:r>
              <a:rPr sz="2750" spc="-3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0" dirty="0">
                <a:solidFill>
                  <a:srgbClr val="292934"/>
                </a:solidFill>
                <a:latin typeface="Calibri"/>
                <a:cs typeface="Calibri"/>
              </a:rPr>
              <a:t>sa </a:t>
            </a:r>
            <a:r>
              <a:rPr sz="2750" spc="-70" dirty="0">
                <a:solidFill>
                  <a:srgbClr val="292934"/>
                </a:solidFill>
                <a:latin typeface="Calibri"/>
                <a:cs typeface="Calibri"/>
              </a:rPr>
              <a:t>dva</a:t>
            </a:r>
            <a:r>
              <a:rPr sz="2750" spc="-6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tehnički</a:t>
            </a:r>
            <a:r>
              <a:rPr sz="2750" spc="-1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identična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standarda</a:t>
            </a:r>
            <a:r>
              <a:rPr sz="275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15" dirty="0">
                <a:solidFill>
                  <a:srgbClr val="292934"/>
                </a:solidFill>
                <a:latin typeface="Calibri"/>
                <a:cs typeface="Calibri"/>
              </a:rPr>
              <a:t>"H.264"</a:t>
            </a:r>
            <a:r>
              <a:rPr sz="2750" spc="1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i</a:t>
            </a:r>
            <a:r>
              <a:rPr sz="2750" spc="9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"MPEG-4</a:t>
            </a:r>
            <a:r>
              <a:rPr sz="2750" spc="1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Calibri"/>
                <a:cs typeface="Calibri"/>
              </a:rPr>
              <a:t>part</a:t>
            </a:r>
            <a:r>
              <a:rPr sz="2750" spc="25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20" dirty="0">
                <a:solidFill>
                  <a:srgbClr val="292934"/>
                </a:solidFill>
                <a:latin typeface="Calibri"/>
                <a:cs typeface="Calibri"/>
              </a:rPr>
              <a:t>10</a:t>
            </a:r>
            <a:r>
              <a:rPr sz="2750" spc="7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0" dirty="0">
                <a:solidFill>
                  <a:srgbClr val="292934"/>
                </a:solidFill>
                <a:latin typeface="Calibri"/>
                <a:cs typeface="Calibri"/>
              </a:rPr>
              <a:t>(Advanced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55" dirty="0">
                <a:solidFill>
                  <a:srgbClr val="292934"/>
                </a:solidFill>
                <a:latin typeface="Calibri"/>
                <a:cs typeface="Calibri"/>
              </a:rPr>
              <a:t>Video</a:t>
            </a:r>
            <a:r>
              <a:rPr sz="2750" spc="30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Coding)".</a:t>
            </a:r>
            <a:endParaRPr sz="2750">
              <a:latin typeface="Calibri"/>
              <a:cs typeface="Calibri"/>
            </a:endParaRPr>
          </a:p>
          <a:p>
            <a:pPr marL="191135" indent="-182245">
              <a:lnSpc>
                <a:spcPct val="100000"/>
              </a:lnSpc>
              <a:spcBef>
                <a:spcPts val="305"/>
              </a:spcBef>
              <a:buClr>
                <a:srgbClr val="91A097"/>
              </a:buClr>
              <a:buSzPct val="83636"/>
              <a:buFont typeface="Microsoft Sans Serif"/>
              <a:buChar char="•"/>
              <a:tabLst>
                <a:tab pos="191770" algn="l"/>
                <a:tab pos="3898900" algn="l"/>
                <a:tab pos="6186805" algn="l"/>
              </a:tabLst>
            </a:pPr>
            <a:r>
              <a:rPr sz="2750" spc="-35" dirty="0">
                <a:solidFill>
                  <a:srgbClr val="292934"/>
                </a:solidFill>
                <a:latin typeface="Calibri"/>
                <a:cs typeface="Calibri"/>
              </a:rPr>
              <a:t>Zbog</a:t>
            </a:r>
            <a:r>
              <a:rPr sz="2750" spc="33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5" dirty="0">
                <a:solidFill>
                  <a:srgbClr val="292934"/>
                </a:solidFill>
                <a:latin typeface="Calibri"/>
                <a:cs typeface="Calibri"/>
              </a:rPr>
              <a:t>toga</a:t>
            </a:r>
            <a:r>
              <a:rPr sz="2750" spc="23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292934"/>
                </a:solidFill>
                <a:latin typeface="Calibri"/>
                <a:cs typeface="Calibri"/>
              </a:rPr>
              <a:t>se</a:t>
            </a:r>
            <a:r>
              <a:rPr sz="2750" spc="180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osim</a:t>
            </a:r>
            <a:r>
              <a:rPr sz="2750" spc="2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45" dirty="0">
                <a:solidFill>
                  <a:srgbClr val="292934"/>
                </a:solidFill>
                <a:latin typeface="Calibri"/>
                <a:cs typeface="Calibri"/>
              </a:rPr>
              <a:t>naziva</a:t>
            </a:r>
            <a:r>
              <a:rPr sz="2750" spc="-4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10" dirty="0">
                <a:solidFill>
                  <a:srgbClr val="292934"/>
                </a:solidFill>
                <a:latin typeface="Calibri"/>
                <a:cs typeface="Calibri"/>
              </a:rPr>
              <a:t>H.264</a:t>
            </a:r>
            <a:r>
              <a:rPr sz="2750" spc="16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50" dirty="0">
                <a:solidFill>
                  <a:srgbClr val="292934"/>
                </a:solidFill>
                <a:latin typeface="Calibri"/>
                <a:cs typeface="Calibri"/>
              </a:rPr>
              <a:t>ponekad</a:t>
            </a:r>
            <a:r>
              <a:rPr sz="2750" spc="-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20" dirty="0">
                <a:solidFill>
                  <a:srgbClr val="292934"/>
                </a:solidFill>
                <a:latin typeface="Calibri"/>
                <a:cs typeface="Calibri"/>
              </a:rPr>
              <a:t>koristi</a:t>
            </a:r>
            <a:r>
              <a:rPr sz="2750" spc="14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Calibri"/>
                <a:cs typeface="Calibri"/>
              </a:rPr>
              <a:t>naziv</a:t>
            </a:r>
            <a:r>
              <a:rPr sz="2750" spc="5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Calibri"/>
                <a:cs typeface="Calibri"/>
              </a:rPr>
              <a:t>MPEG-4</a:t>
            </a:r>
            <a:r>
              <a:rPr sz="2750" spc="55" dirty="0">
                <a:solidFill>
                  <a:srgbClr val="292934"/>
                </a:solidFill>
                <a:latin typeface="Calibri"/>
                <a:cs typeface="Calibri"/>
              </a:rPr>
              <a:t> </a:t>
            </a:r>
            <a:r>
              <a:rPr sz="2750" spc="-70" dirty="0">
                <a:solidFill>
                  <a:srgbClr val="292934"/>
                </a:solidFill>
                <a:latin typeface="Calibri"/>
                <a:cs typeface="Calibri"/>
              </a:rPr>
              <a:t>AVC.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8531" y="533458"/>
            <a:ext cx="776287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25" dirty="0"/>
              <a:t>H</a:t>
            </a:r>
            <a:r>
              <a:rPr sz="4400" spc="-50" dirty="0"/>
              <a:t>E</a:t>
            </a:r>
            <a:r>
              <a:rPr sz="4400" spc="-40" dirty="0"/>
              <a:t>V</a:t>
            </a:r>
            <a:r>
              <a:rPr sz="4400" spc="15" dirty="0"/>
              <a:t>C</a:t>
            </a:r>
            <a:r>
              <a:rPr sz="4400" spc="-325" dirty="0">
                <a:latin typeface="Times New Roman"/>
                <a:cs typeface="Times New Roman"/>
              </a:rPr>
              <a:t> </a:t>
            </a:r>
            <a:r>
              <a:rPr sz="4400" spc="-45" dirty="0"/>
              <a:t>(</a:t>
            </a:r>
            <a:r>
              <a:rPr sz="4400" spc="-25" dirty="0"/>
              <a:t>H</a:t>
            </a:r>
            <a:r>
              <a:rPr sz="4400" spc="-75" dirty="0"/>
              <a:t>i</a:t>
            </a:r>
            <a:r>
              <a:rPr sz="4400" spc="-40" dirty="0"/>
              <a:t>g</a:t>
            </a:r>
            <a:r>
              <a:rPr sz="4400" spc="15" dirty="0"/>
              <a:t>h</a:t>
            </a:r>
            <a:r>
              <a:rPr sz="4400" spc="-400" dirty="0">
                <a:latin typeface="Times New Roman"/>
                <a:cs typeface="Times New Roman"/>
              </a:rPr>
              <a:t> </a:t>
            </a:r>
            <a:r>
              <a:rPr sz="4400" spc="-204" dirty="0"/>
              <a:t>E</a:t>
            </a:r>
            <a:r>
              <a:rPr sz="4400" spc="-120" dirty="0"/>
              <a:t>f</a:t>
            </a:r>
            <a:r>
              <a:rPr sz="4400" spc="-45" dirty="0"/>
              <a:t>f</a:t>
            </a:r>
            <a:r>
              <a:rPr sz="4400" spc="-75" dirty="0"/>
              <a:t>icie</a:t>
            </a:r>
            <a:r>
              <a:rPr sz="4400" spc="-40" dirty="0"/>
              <a:t>n</a:t>
            </a:r>
            <a:r>
              <a:rPr sz="4400" spc="-75" dirty="0"/>
              <a:t>c</a:t>
            </a:r>
            <a:r>
              <a:rPr sz="4400" spc="10" dirty="0"/>
              <a:t>y</a:t>
            </a:r>
            <a:r>
              <a:rPr sz="4400" spc="-505" dirty="0">
                <a:latin typeface="Times New Roman"/>
                <a:cs typeface="Times New Roman"/>
              </a:rPr>
              <a:t> </a:t>
            </a:r>
            <a:r>
              <a:rPr sz="4400" spc="-120" dirty="0"/>
              <a:t>V</a:t>
            </a:r>
            <a:r>
              <a:rPr sz="4400" spc="-75" dirty="0"/>
              <a:t>i</a:t>
            </a:r>
            <a:r>
              <a:rPr sz="4400" spc="-40" dirty="0"/>
              <a:t>d</a:t>
            </a:r>
            <a:r>
              <a:rPr sz="4400" spc="-75" dirty="0"/>
              <a:t>e</a:t>
            </a:r>
            <a:r>
              <a:rPr sz="4400" spc="15" dirty="0"/>
              <a:t>o</a:t>
            </a:r>
            <a:r>
              <a:rPr sz="4400" spc="-335" dirty="0">
                <a:latin typeface="Times New Roman"/>
                <a:cs typeface="Times New Roman"/>
              </a:rPr>
              <a:t> </a:t>
            </a:r>
            <a:r>
              <a:rPr sz="4400" spc="-30" dirty="0"/>
              <a:t>C</a:t>
            </a:r>
            <a:r>
              <a:rPr sz="4400" spc="-45" dirty="0"/>
              <a:t>o</a:t>
            </a:r>
            <a:r>
              <a:rPr sz="4400" spc="-40" dirty="0"/>
              <a:t>d</a:t>
            </a:r>
            <a:r>
              <a:rPr sz="4400" spc="-70" dirty="0"/>
              <a:t>i</a:t>
            </a:r>
            <a:r>
              <a:rPr sz="4400" spc="-40" dirty="0"/>
              <a:t>n</a:t>
            </a:r>
            <a:r>
              <a:rPr sz="4400" spc="-114" dirty="0"/>
              <a:t>g</a:t>
            </a:r>
            <a:r>
              <a:rPr sz="4400" spc="5" dirty="0"/>
              <a:t>)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95325" y="1550075"/>
            <a:ext cx="10801350" cy="4727575"/>
          </a:xfrm>
          <a:custGeom>
            <a:avLst/>
            <a:gdLst/>
            <a:ahLst/>
            <a:cxnLst/>
            <a:rect l="l" t="t" r="r" b="b"/>
            <a:pathLst>
              <a:path w="10801350" h="4727575">
                <a:moveTo>
                  <a:pt x="0" y="4727447"/>
                </a:moveTo>
                <a:lnTo>
                  <a:pt x="10801349" y="4727447"/>
                </a:lnTo>
                <a:lnTo>
                  <a:pt x="10801349" y="0"/>
                </a:lnTo>
                <a:lnTo>
                  <a:pt x="0" y="0"/>
                </a:lnTo>
                <a:lnTo>
                  <a:pt x="0" y="4727447"/>
                </a:lnTo>
                <a:close/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92781" y="1419284"/>
            <a:ext cx="10106660" cy="4823460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marL="193675" indent="-180975">
              <a:lnSpc>
                <a:spcPct val="100000"/>
              </a:lnSpc>
              <a:spcBef>
                <a:spcPts val="925"/>
              </a:spcBef>
              <a:buClr>
                <a:srgbClr val="91A097"/>
              </a:buClr>
              <a:buSzPct val="87272"/>
              <a:buChar char="•"/>
              <a:tabLst>
                <a:tab pos="193675" algn="l"/>
              </a:tabLst>
            </a:pP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HE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C</a:t>
            </a:r>
            <a:r>
              <a:rPr sz="275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(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ug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-10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az</a:t>
            </a:r>
            <a:r>
              <a:rPr sz="2750" spc="-18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750" spc="3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nd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9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-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12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26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5</a:t>
            </a:r>
            <a:r>
              <a:rPr sz="27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)</a:t>
            </a:r>
            <a:r>
              <a:rPr sz="2750" spc="-1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180" dirty="0">
                <a:solidFill>
                  <a:srgbClr val="292934"/>
                </a:solidFill>
                <a:latin typeface="Microsoft Sans Serif"/>
                <a:cs typeface="Microsoft Sans Serif"/>
              </a:rPr>
              <a:t>vi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17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ko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es</a:t>
            </a:r>
            <a:r>
              <a:rPr sz="2750" spc="-18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830"/>
              </a:spcBef>
              <a:buClr>
                <a:srgbClr val="91A097"/>
              </a:buClr>
              <a:buSzPct val="87272"/>
              <a:buChar char="•"/>
              <a:tabLst>
                <a:tab pos="193675" algn="l"/>
              </a:tabLst>
            </a:pP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HEVC</a:t>
            </a:r>
            <a:r>
              <a:rPr sz="2750" spc="-5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codeci/enkoderi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830"/>
              </a:spcBef>
              <a:buClr>
                <a:srgbClr val="91A097"/>
              </a:buClr>
              <a:buSzPct val="87272"/>
              <a:buChar char="•"/>
              <a:tabLst>
                <a:tab pos="193675" algn="l"/>
                <a:tab pos="1031875" algn="l"/>
                <a:tab pos="1632585" algn="l"/>
              </a:tabLst>
            </a:pPr>
            <a:r>
              <a:rPr sz="275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DivX</a:t>
            </a:r>
            <a:r>
              <a:rPr sz="2750" spc="-7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10</a:t>
            </a:r>
            <a:r>
              <a:rPr sz="2750" spc="6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funkcioniše</a:t>
            </a:r>
            <a:r>
              <a:rPr sz="275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sa</a:t>
            </a:r>
            <a:r>
              <a:rPr sz="2750" spc="10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HEVC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videom.</a:t>
            </a:r>
            <a:endParaRPr sz="2750">
              <a:latin typeface="Microsoft Sans Serif"/>
              <a:cs typeface="Microsoft Sans Serif"/>
            </a:endParaRPr>
          </a:p>
          <a:p>
            <a:pPr marL="193040" marR="633730" indent="-180975">
              <a:lnSpc>
                <a:spcPct val="102400"/>
              </a:lnSpc>
              <a:spcBef>
                <a:spcPts val="375"/>
              </a:spcBef>
              <a:buClr>
                <a:srgbClr val="91A097"/>
              </a:buClr>
              <a:buSzPct val="87272"/>
              <a:buChar char="•"/>
              <a:tabLst>
                <a:tab pos="193675" algn="l"/>
                <a:tab pos="4025265" algn="l"/>
                <a:tab pos="6408420" algn="l"/>
                <a:tab pos="6865620" algn="l"/>
              </a:tabLst>
            </a:pP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5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0</a:t>
            </a:r>
            <a:r>
              <a:rPr sz="27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%</a:t>
            </a:r>
            <a:r>
              <a:rPr sz="2750" spc="-8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j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-6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b</a:t>
            </a:r>
            <a:r>
              <a:rPr sz="2750" spc="-18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tr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(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750" spc="16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od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-25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750" spc="-13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1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H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.</a:t>
            </a: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26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4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)</a:t>
            </a:r>
            <a:r>
              <a:rPr sz="2750" spc="-4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40" dirty="0">
                <a:solidFill>
                  <a:srgbClr val="292934"/>
                </a:solidFill>
                <a:latin typeface="Microsoft Sans Serif"/>
                <a:cs typeface="Microsoft Sans Serif"/>
              </a:rPr>
              <a:t>u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z</a:t>
            </a:r>
            <a:r>
              <a:rPr sz="2750" spc="2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p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-175" dirty="0">
                <a:solidFill>
                  <a:srgbClr val="292934"/>
                </a:solidFill>
                <a:latin typeface="Microsoft Sans Serif"/>
                <a:cs typeface="Microsoft Sans Serif"/>
              </a:rPr>
              <a:t>v</a:t>
            </a:r>
            <a:r>
              <a:rPr sz="275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125" dirty="0">
                <a:solidFill>
                  <a:srgbClr val="292934"/>
                </a:solidFill>
                <a:latin typeface="Microsoft Sans Serif"/>
                <a:cs typeface="Microsoft Sans Serif"/>
              </a:rPr>
              <a:t>ć</a:t>
            </a:r>
            <a:r>
              <a:rPr sz="275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r>
              <a:rPr sz="2750" spc="45" dirty="0">
                <a:solidFill>
                  <a:srgbClr val="292934"/>
                </a:solidFill>
                <a:latin typeface="Microsoft Sans Serif"/>
                <a:cs typeface="Microsoft Sans Serif"/>
              </a:rPr>
              <a:t>nj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e </a:t>
            </a:r>
            <a:r>
              <a:rPr sz="2750" spc="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kompleksnosti</a:t>
            </a:r>
            <a:r>
              <a:rPr sz="2750" spc="2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(hardverske</a:t>
            </a:r>
            <a:r>
              <a:rPr sz="2750" spc="-2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zahtevnosti</a:t>
            </a:r>
            <a:r>
              <a:rPr sz="2750" spc="1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pri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enkodiranju</a:t>
            </a: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 </a:t>
            </a:r>
            <a:r>
              <a:rPr sz="2750" spc="-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dekodiranju)</a:t>
            </a:r>
            <a:r>
              <a:rPr sz="27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125" dirty="0">
                <a:solidFill>
                  <a:srgbClr val="292934"/>
                </a:solidFill>
                <a:latin typeface="Microsoft Sans Serif"/>
                <a:cs typeface="Microsoft Sans Serif"/>
              </a:rPr>
              <a:t>ili</a:t>
            </a:r>
            <a:r>
              <a:rPr sz="2750" spc="-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50" dirty="0">
                <a:solidFill>
                  <a:srgbClr val="292934"/>
                </a:solidFill>
                <a:latin typeface="Microsoft Sans Serif"/>
                <a:cs typeface="Microsoft Sans Serif"/>
              </a:rPr>
              <a:t>manju</a:t>
            </a:r>
            <a:r>
              <a:rPr sz="2750" spc="-9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uštedu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bitratea</a:t>
            </a:r>
            <a:r>
              <a:rPr sz="2750" spc="-2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75" dirty="0">
                <a:solidFill>
                  <a:srgbClr val="292934"/>
                </a:solidFill>
                <a:latin typeface="Microsoft Sans Serif"/>
                <a:cs typeface="Microsoft Sans Serif"/>
              </a:rPr>
              <a:t>ali</a:t>
            </a:r>
            <a:r>
              <a:rPr sz="2750" spc="-75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uz 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smanjenje </a:t>
            </a: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5" dirty="0">
                <a:solidFill>
                  <a:srgbClr val="292934"/>
                </a:solidFill>
                <a:latin typeface="Microsoft Sans Serif"/>
                <a:cs typeface="Microsoft Sans Serif"/>
              </a:rPr>
              <a:t>kompleksnosti.</a:t>
            </a:r>
            <a:endParaRPr sz="2750">
              <a:latin typeface="Microsoft Sans Serif"/>
              <a:cs typeface="Microsoft Sans Serif"/>
            </a:endParaRPr>
          </a:p>
          <a:p>
            <a:pPr marL="193675" marR="5080" indent="-180975">
              <a:lnSpc>
                <a:spcPct val="100000"/>
              </a:lnSpc>
              <a:spcBef>
                <a:spcPts val="910"/>
              </a:spcBef>
              <a:buClr>
                <a:srgbClr val="91A097"/>
              </a:buClr>
              <a:buSzPct val="87272"/>
              <a:buChar char="•"/>
              <a:tabLst>
                <a:tab pos="193675" algn="l"/>
                <a:tab pos="3348354" algn="l"/>
                <a:tab pos="5292725" algn="l"/>
              </a:tabLst>
            </a:pP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veću</a:t>
            </a:r>
            <a:r>
              <a:rPr sz="2750" spc="22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dirty="0">
                <a:solidFill>
                  <a:srgbClr val="292934"/>
                </a:solidFill>
                <a:latin typeface="Microsoft Sans Serif"/>
                <a:cs typeface="Microsoft Sans Serif"/>
              </a:rPr>
              <a:t>univerzalnost,</a:t>
            </a:r>
            <a:r>
              <a:rPr sz="275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fleksibilnost</a:t>
            </a:r>
            <a:r>
              <a:rPr sz="2750" spc="-10" dirty="0">
                <a:solidFill>
                  <a:srgbClr val="292934"/>
                </a:solidFill>
                <a:latin typeface="Times New Roman"/>
                <a:cs typeface="Times New Roman"/>
              </a:rPr>
              <a:t>	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otpornosti</a:t>
            </a:r>
            <a:r>
              <a:rPr sz="2750" spc="-16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65" dirty="0">
                <a:solidFill>
                  <a:srgbClr val="292934"/>
                </a:solidFill>
                <a:latin typeface="Microsoft Sans Serif"/>
                <a:cs typeface="Microsoft Sans Serif"/>
              </a:rPr>
              <a:t>na</a:t>
            </a:r>
            <a:r>
              <a:rPr sz="2750" spc="-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greške</a:t>
            </a:r>
            <a:r>
              <a:rPr sz="2750" spc="3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10" dirty="0">
                <a:solidFill>
                  <a:srgbClr val="292934"/>
                </a:solidFill>
                <a:latin typeface="Microsoft Sans Serif"/>
                <a:cs typeface="Microsoft Sans Serif"/>
              </a:rPr>
              <a:t>i </a:t>
            </a:r>
            <a:r>
              <a:rPr sz="27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zastoje </a:t>
            </a:r>
            <a:r>
              <a:rPr sz="2750" spc="-715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750" spc="114" dirty="0">
                <a:solidFill>
                  <a:srgbClr val="292934"/>
                </a:solidFill>
                <a:latin typeface="Microsoft Sans Serif"/>
                <a:cs typeface="Microsoft Sans Serif"/>
              </a:rPr>
              <a:t>ok</a:t>
            </a:r>
            <a:r>
              <a:rPr sz="2750" spc="5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2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750" spc="-150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180" dirty="0">
                <a:solidFill>
                  <a:srgbClr val="292934"/>
                </a:solidFill>
                <a:latin typeface="Microsoft Sans Serif"/>
                <a:cs typeface="Microsoft Sans Serif"/>
              </a:rPr>
              <a:t>vi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d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o</a:t>
            </a:r>
            <a:r>
              <a:rPr sz="2750" spc="95" dirty="0">
                <a:solidFill>
                  <a:srgbClr val="292934"/>
                </a:solidFill>
                <a:latin typeface="Times New Roman"/>
                <a:cs typeface="Times New Roman"/>
              </a:rPr>
              <a:t> 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s</a:t>
            </a:r>
            <a:r>
              <a:rPr sz="2750" spc="-15" dirty="0">
                <a:solidFill>
                  <a:srgbClr val="292934"/>
                </a:solidFill>
                <a:latin typeface="Microsoft Sans Serif"/>
                <a:cs typeface="Microsoft Sans Serif"/>
              </a:rPr>
              <a:t>t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r</a:t>
            </a:r>
            <a:r>
              <a:rPr sz="2750" spc="-30" dirty="0">
                <a:solidFill>
                  <a:srgbClr val="292934"/>
                </a:solidFill>
                <a:latin typeface="Microsoft Sans Serif"/>
                <a:cs typeface="Microsoft Sans Serif"/>
              </a:rPr>
              <a:t>ea</a:t>
            </a:r>
            <a:r>
              <a:rPr sz="2750" spc="30" dirty="0">
                <a:solidFill>
                  <a:srgbClr val="292934"/>
                </a:solidFill>
                <a:latin typeface="Microsoft Sans Serif"/>
                <a:cs typeface="Microsoft Sans Serif"/>
              </a:rPr>
              <a:t>m</a:t>
            </a:r>
            <a:r>
              <a:rPr sz="2750" spc="-175" dirty="0">
                <a:solidFill>
                  <a:srgbClr val="292934"/>
                </a:solidFill>
                <a:latin typeface="Microsoft Sans Serif"/>
                <a:cs typeface="Microsoft Sans Serif"/>
              </a:rPr>
              <a:t>i</a:t>
            </a:r>
            <a:r>
              <a:rPr sz="2750" spc="120" dirty="0">
                <a:solidFill>
                  <a:srgbClr val="292934"/>
                </a:solidFill>
                <a:latin typeface="Microsoft Sans Serif"/>
                <a:cs typeface="Microsoft Sans Serif"/>
              </a:rPr>
              <a:t>ng</a:t>
            </a:r>
            <a:r>
              <a:rPr sz="2750" spc="15" dirty="0">
                <a:solidFill>
                  <a:srgbClr val="292934"/>
                </a:solidFill>
                <a:latin typeface="Microsoft Sans Serif"/>
                <a:cs typeface="Microsoft Sans Serif"/>
              </a:rPr>
              <a:t>a</a:t>
            </a:r>
            <a:endParaRPr sz="2750">
              <a:latin typeface="Microsoft Sans Serif"/>
              <a:cs typeface="Microsoft Sans Serif"/>
            </a:endParaRPr>
          </a:p>
          <a:p>
            <a:pPr marL="193675" indent="-180975">
              <a:lnSpc>
                <a:spcPct val="100000"/>
              </a:lnSpc>
              <a:spcBef>
                <a:spcPts val="685"/>
              </a:spcBef>
              <a:buClr>
                <a:srgbClr val="91A097"/>
              </a:buClr>
              <a:buSzPct val="87272"/>
              <a:buChar char="•"/>
              <a:tabLst>
                <a:tab pos="193675" algn="l"/>
              </a:tabLst>
            </a:pPr>
            <a:r>
              <a:rPr sz="2750" spc="10" dirty="0">
                <a:solidFill>
                  <a:srgbClr val="292934"/>
                </a:solidFill>
                <a:latin typeface="Microsoft Sans Serif"/>
                <a:cs typeface="Microsoft Sans Serif"/>
              </a:rPr>
              <a:t>Mac,</a:t>
            </a:r>
            <a:r>
              <a:rPr sz="2750" spc="-40" dirty="0">
                <a:solidFill>
                  <a:srgbClr val="292934"/>
                </a:solidFill>
                <a:latin typeface="Microsoft Sans Serif"/>
                <a:cs typeface="Microsoft Sans Serif"/>
              </a:rPr>
              <a:t> </a:t>
            </a:r>
            <a:r>
              <a:rPr sz="2750" spc="-20" dirty="0">
                <a:solidFill>
                  <a:srgbClr val="292934"/>
                </a:solidFill>
                <a:latin typeface="Microsoft Sans Serif"/>
                <a:cs typeface="Microsoft Sans Serif"/>
              </a:rPr>
              <a:t>IOs</a:t>
            </a:r>
            <a:endParaRPr sz="275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103568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0" dirty="0"/>
              <a:t>VP</a:t>
            </a:r>
            <a:r>
              <a:rPr sz="4400" spc="-95" dirty="0"/>
              <a:t> </a:t>
            </a:r>
            <a:r>
              <a:rPr sz="4400" spc="15" dirty="0"/>
              <a:t>9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8200" y="1825544"/>
            <a:ext cx="5629910" cy="4351655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0675" indent="-229870">
              <a:lnSpc>
                <a:spcPts val="3185"/>
              </a:lnSpc>
              <a:buFont typeface="Microsoft Sans Serif"/>
              <a:buChar char="•"/>
              <a:tabLst>
                <a:tab pos="321310" algn="l"/>
              </a:tabLst>
            </a:pPr>
            <a:r>
              <a:rPr sz="2750" spc="20" dirty="0">
                <a:latin typeface="Calibri"/>
                <a:cs typeface="Calibri"/>
              </a:rPr>
              <a:t>Otovoren</a:t>
            </a:r>
            <a:r>
              <a:rPr sz="2750" spc="-9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format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5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10" dirty="0">
                <a:latin typeface="Calibri"/>
                <a:cs typeface="Calibri"/>
              </a:rPr>
              <a:t>Razvijen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-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strane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Googla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6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10" dirty="0">
                <a:latin typeface="Calibri"/>
                <a:cs typeface="Calibri"/>
              </a:rPr>
              <a:t>Konkurencia</a:t>
            </a:r>
            <a:r>
              <a:rPr sz="2750" spc="20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H.265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10" dirty="0">
                <a:latin typeface="Calibri"/>
                <a:cs typeface="Calibri"/>
              </a:rPr>
              <a:t>VP9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efikasnija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kompresija</a:t>
            </a:r>
            <a:endParaRPr sz="2750">
              <a:latin typeface="Calibri"/>
              <a:cs typeface="Calibri"/>
            </a:endParaRPr>
          </a:p>
          <a:p>
            <a:pPr marL="320675" marR="1386840" indent="-229235">
              <a:lnSpc>
                <a:spcPts val="3010"/>
              </a:lnSpc>
              <a:spcBef>
                <a:spcPts val="109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15" dirty="0">
                <a:latin typeface="Calibri"/>
                <a:cs typeface="Calibri"/>
              </a:rPr>
              <a:t>manje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zahtev</a:t>
            </a:r>
            <a:r>
              <a:rPr sz="2750" spc="4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propusnim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opsegom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H.264,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0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20" dirty="0">
                <a:latin typeface="Calibri"/>
                <a:cs typeface="Calibri"/>
              </a:rPr>
              <a:t>HTML5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podržava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VP9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93660" y="2057400"/>
            <a:ext cx="4126790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4425" y="734147"/>
            <a:ext cx="9595622" cy="538962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610933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50" dirty="0"/>
              <a:t>U</a:t>
            </a:r>
            <a:r>
              <a:rPr sz="4400" spc="30" dirty="0"/>
              <a:t>g</a:t>
            </a:r>
            <a:r>
              <a:rPr sz="4400" spc="-95" dirty="0"/>
              <a:t>r</a:t>
            </a:r>
            <a:r>
              <a:rPr sz="4400" spc="25" dirty="0"/>
              <a:t>a</a:t>
            </a:r>
            <a:r>
              <a:rPr sz="4400" spc="5" dirty="0"/>
              <a:t>đi</a:t>
            </a:r>
            <a:r>
              <a:rPr sz="4400" spc="-70" dirty="0"/>
              <a:t>v</a:t>
            </a:r>
            <a:r>
              <a:rPr sz="4400" spc="25" dirty="0"/>
              <a:t>a</a:t>
            </a:r>
            <a:r>
              <a:rPr sz="4400" spc="30" dirty="0"/>
              <a:t>nj</a:t>
            </a:r>
            <a:r>
              <a:rPr sz="4400" spc="15" dirty="0"/>
              <a:t>e</a:t>
            </a:r>
            <a:r>
              <a:rPr sz="4400" spc="-265" dirty="0"/>
              <a:t> </a:t>
            </a:r>
            <a:r>
              <a:rPr sz="4400" spc="30" dirty="0"/>
              <a:t>V</a:t>
            </a:r>
            <a:r>
              <a:rPr sz="4400" spc="5" dirty="0"/>
              <a:t>i</a:t>
            </a:r>
            <a:r>
              <a:rPr sz="4400" spc="30" dirty="0"/>
              <a:t>d</a:t>
            </a:r>
            <a:r>
              <a:rPr sz="4400" spc="10" dirty="0"/>
              <a:t>e</a:t>
            </a:r>
            <a:r>
              <a:rPr sz="4400" spc="15" dirty="0"/>
              <a:t>o</a:t>
            </a:r>
            <a:r>
              <a:rPr sz="4400" spc="-90" dirty="0"/>
              <a:t> </a:t>
            </a:r>
            <a:r>
              <a:rPr sz="4400" spc="10" dirty="0"/>
              <a:t>s</a:t>
            </a:r>
            <a:r>
              <a:rPr sz="4400" spc="35" dirty="0"/>
              <a:t>a</a:t>
            </a:r>
            <a:r>
              <a:rPr sz="4400" spc="30" dirty="0"/>
              <a:t>d</a:t>
            </a:r>
            <a:r>
              <a:rPr sz="4400" spc="-20" dirty="0"/>
              <a:t>r</a:t>
            </a:r>
            <a:r>
              <a:rPr sz="4400" spc="-10" dirty="0"/>
              <a:t>ž</a:t>
            </a:r>
            <a:r>
              <a:rPr sz="4400" spc="25" dirty="0"/>
              <a:t>a</a:t>
            </a:r>
            <a:r>
              <a:rPr sz="4400" spc="30" dirty="0"/>
              <a:t>j</a:t>
            </a:r>
            <a:r>
              <a:rPr sz="4400" spc="15" dirty="0"/>
              <a:t>a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917571" y="1702677"/>
            <a:ext cx="6049010" cy="1056005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479425" indent="-467359">
              <a:lnSpc>
                <a:spcPct val="100000"/>
              </a:lnSpc>
              <a:spcBef>
                <a:spcPts val="850"/>
              </a:spcBef>
              <a:buFont typeface="Microsoft Sans Serif"/>
              <a:buChar char="•"/>
              <a:tabLst>
                <a:tab pos="479425" algn="l"/>
                <a:tab pos="480059" algn="l"/>
              </a:tabLst>
            </a:pPr>
            <a:r>
              <a:rPr sz="2750" dirty="0">
                <a:latin typeface="Calibri"/>
                <a:cs typeface="Calibri"/>
              </a:rPr>
              <a:t>Primena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specijalizovanijh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servisa</a:t>
            </a:r>
            <a:endParaRPr sz="2750">
              <a:latin typeface="Calibri"/>
              <a:cs typeface="Calibri"/>
            </a:endParaRPr>
          </a:p>
          <a:p>
            <a:pPr marL="479425" indent="-467359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479425" algn="l"/>
                <a:tab pos="480059" algn="l"/>
              </a:tabLst>
            </a:pPr>
            <a:r>
              <a:rPr sz="2750" i="1" spc="-45" dirty="0">
                <a:latin typeface="Calibri"/>
                <a:cs typeface="Calibri"/>
              </a:rPr>
              <a:t>YouTube</a:t>
            </a:r>
            <a:r>
              <a:rPr sz="2750" i="1" spc="1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i="1" spc="5" dirty="0">
                <a:latin typeface="Calibri"/>
                <a:cs typeface="Calibri"/>
              </a:rPr>
              <a:t>Vimeo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8200" y="2905161"/>
            <a:ext cx="11027410" cy="1205865"/>
          </a:xfrm>
          <a:prstGeom prst="rect">
            <a:avLst/>
          </a:prstGeom>
          <a:solidFill>
            <a:srgbClr val="F6F6F6"/>
          </a:solidFill>
        </p:spPr>
        <p:txBody>
          <a:bodyPr vert="horz" wrap="square" lIns="0" tIns="49530" rIns="0" bIns="0" rtlCol="0">
            <a:spAutoFit/>
          </a:bodyPr>
          <a:lstStyle/>
          <a:p>
            <a:pPr marL="91440" marR="1267460">
              <a:lnSpc>
                <a:spcPct val="99100"/>
              </a:lnSpc>
              <a:spcBef>
                <a:spcPts val="390"/>
              </a:spcBef>
            </a:pPr>
            <a:r>
              <a:rPr sz="2400" spc="10" dirty="0">
                <a:solidFill>
                  <a:srgbClr val="00007F"/>
                </a:solidFill>
                <a:latin typeface="Arial MT"/>
                <a:cs typeface="Arial MT"/>
              </a:rPr>
              <a:t>&lt;iframe </a:t>
            </a:r>
            <a:r>
              <a:rPr sz="2400" dirty="0">
                <a:solidFill>
                  <a:srgbClr val="007F7F"/>
                </a:solidFill>
                <a:latin typeface="Arial MT"/>
                <a:cs typeface="Arial MT"/>
              </a:rPr>
              <a:t>width=</a:t>
            </a:r>
            <a:r>
              <a:rPr sz="2400" dirty="0">
                <a:solidFill>
                  <a:srgbClr val="D00F3F"/>
                </a:solidFill>
                <a:latin typeface="Arial MT"/>
                <a:cs typeface="Arial MT"/>
              </a:rPr>
              <a:t>"560" </a:t>
            </a:r>
            <a:r>
              <a:rPr sz="2400" spc="5" dirty="0">
                <a:solidFill>
                  <a:srgbClr val="007F7F"/>
                </a:solidFill>
                <a:latin typeface="Arial MT"/>
                <a:cs typeface="Arial MT"/>
              </a:rPr>
              <a:t>height=</a:t>
            </a:r>
            <a:r>
              <a:rPr sz="2400" spc="5" dirty="0">
                <a:solidFill>
                  <a:srgbClr val="D00F3F"/>
                </a:solidFill>
                <a:latin typeface="Arial MT"/>
                <a:cs typeface="Arial MT"/>
              </a:rPr>
              <a:t>"315" </a:t>
            </a:r>
            <a:r>
              <a:rPr sz="2400" spc="10" dirty="0">
                <a:solidFill>
                  <a:srgbClr val="D00F3F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007F7F"/>
                </a:solidFill>
                <a:latin typeface="Arial MT"/>
                <a:cs typeface="Arial MT"/>
              </a:rPr>
              <a:t>src=</a:t>
            </a:r>
            <a:r>
              <a:rPr sz="2400" spc="-5" dirty="0">
                <a:solidFill>
                  <a:srgbClr val="D00F3F"/>
                </a:solidFill>
                <a:latin typeface="Arial MT"/>
                <a:cs typeface="Arial MT"/>
              </a:rPr>
              <a:t>"https://</a:t>
            </a:r>
            <a:r>
              <a:rPr sz="2400" spc="-5" dirty="0">
                <a:solidFill>
                  <a:srgbClr val="D00F3F"/>
                </a:solidFill>
                <a:latin typeface="Arial MT"/>
                <a:cs typeface="Arial MT"/>
                <a:hlinkClick r:id="rId2"/>
              </a:rPr>
              <a:t>www.youtube.com/embed/BFc_YPAxQcg</a:t>
            </a:r>
            <a:r>
              <a:rPr sz="2400" spc="-5" dirty="0">
                <a:solidFill>
                  <a:srgbClr val="D00F3F"/>
                </a:solidFill>
                <a:latin typeface="Arial MT"/>
                <a:cs typeface="Arial MT"/>
              </a:rPr>
              <a:t>" </a:t>
            </a:r>
            <a:r>
              <a:rPr sz="2400" spc="10" dirty="0">
                <a:solidFill>
                  <a:srgbClr val="007F7F"/>
                </a:solidFill>
                <a:latin typeface="Arial MT"/>
                <a:cs typeface="Arial MT"/>
              </a:rPr>
              <a:t>frameborder=</a:t>
            </a:r>
            <a:r>
              <a:rPr sz="2400" spc="10" dirty="0">
                <a:solidFill>
                  <a:srgbClr val="D00F3F"/>
                </a:solidFill>
                <a:latin typeface="Arial MT"/>
                <a:cs typeface="Arial MT"/>
              </a:rPr>
              <a:t>"0" </a:t>
            </a:r>
            <a:r>
              <a:rPr sz="2400" spc="-655" dirty="0">
                <a:solidFill>
                  <a:srgbClr val="D00F3F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007F7F"/>
                </a:solidFill>
                <a:latin typeface="Arial MT"/>
                <a:cs typeface="Arial MT"/>
              </a:rPr>
              <a:t>allowfullscreen</a:t>
            </a:r>
            <a:r>
              <a:rPr sz="2400" spc="5" dirty="0">
                <a:solidFill>
                  <a:srgbClr val="00007F"/>
                </a:solidFill>
                <a:latin typeface="Arial MT"/>
                <a:cs typeface="Arial MT"/>
              </a:rPr>
              <a:t>&gt;&lt;/iframe&gt;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26478" y="4297991"/>
            <a:ext cx="4312285" cy="8782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25"/>
              </a:spcBef>
              <a:buFont typeface="Microsoft Sans Serif"/>
              <a:buChar char="•"/>
              <a:tabLst>
                <a:tab pos="469900" algn="l"/>
                <a:tab pos="470534" algn="l"/>
              </a:tabLst>
            </a:pPr>
            <a:r>
              <a:rPr sz="2750" dirty="0">
                <a:latin typeface="Calibri"/>
                <a:cs typeface="Calibri"/>
              </a:rPr>
              <a:t>Dodavanje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snimka</a:t>
            </a:r>
            <a:r>
              <a:rPr sz="2750" spc="20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HTML</a:t>
            </a:r>
            <a:endParaRPr sz="2750">
              <a:latin typeface="Calibri"/>
              <a:cs typeface="Calibri"/>
            </a:endParaRPr>
          </a:p>
          <a:p>
            <a:pPr marL="469900" indent="-457834">
              <a:lnSpc>
                <a:spcPct val="100000"/>
              </a:lnSpc>
              <a:spcBef>
                <a:spcPts val="80"/>
              </a:spcBef>
              <a:buFont typeface="Microsoft Sans Serif"/>
              <a:buChar char="•"/>
              <a:tabLst>
                <a:tab pos="469900" algn="l"/>
                <a:tab pos="470534" algn="l"/>
              </a:tabLst>
            </a:pP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tag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200" y="5503685"/>
            <a:ext cx="6967220" cy="467359"/>
          </a:xfrm>
          <a:prstGeom prst="rect">
            <a:avLst/>
          </a:prstGeom>
          <a:solidFill>
            <a:srgbClr val="F6F6F6"/>
          </a:solidFill>
        </p:spPr>
        <p:txBody>
          <a:bodyPr vert="horz" wrap="square" lIns="0" tIns="3683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0"/>
              </a:spcBef>
            </a:pPr>
            <a:r>
              <a:rPr sz="2400" spc="5" dirty="0">
                <a:solidFill>
                  <a:srgbClr val="00007F"/>
                </a:solidFill>
                <a:latin typeface="Arial MT"/>
                <a:cs typeface="Arial MT"/>
              </a:rPr>
              <a:t>&lt;video</a:t>
            </a:r>
            <a:r>
              <a:rPr sz="2400" spc="-50" dirty="0">
                <a:solidFill>
                  <a:srgbClr val="00007F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007F7F"/>
                </a:solidFill>
                <a:latin typeface="Arial MT"/>
                <a:cs typeface="Arial MT"/>
              </a:rPr>
              <a:t>src=</a:t>
            </a:r>
            <a:r>
              <a:rPr sz="2400" spc="5" dirty="0">
                <a:solidFill>
                  <a:srgbClr val="D00F3F"/>
                </a:solidFill>
                <a:latin typeface="Arial MT"/>
                <a:cs typeface="Arial MT"/>
              </a:rPr>
              <a:t>"uvod-u-javascript.mp4"</a:t>
            </a:r>
            <a:r>
              <a:rPr sz="2400" spc="-229" dirty="0">
                <a:solidFill>
                  <a:srgbClr val="D00F3F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007F7F"/>
                </a:solidFill>
                <a:latin typeface="Arial MT"/>
                <a:cs typeface="Arial MT"/>
              </a:rPr>
              <a:t>controls</a:t>
            </a:r>
            <a:r>
              <a:rPr sz="2400" spc="5" dirty="0">
                <a:solidFill>
                  <a:srgbClr val="00007F"/>
                </a:solidFill>
                <a:latin typeface="Arial MT"/>
                <a:cs typeface="Arial MT"/>
              </a:rPr>
              <a:t>&gt;</a:t>
            </a:r>
            <a:endParaRPr sz="2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0" y="2141351"/>
            <a:ext cx="7990205" cy="2387600"/>
          </a:xfrm>
          <a:custGeom>
            <a:avLst/>
            <a:gdLst/>
            <a:ahLst/>
            <a:cxnLst/>
            <a:rect l="l" t="t" r="r" b="b"/>
            <a:pathLst>
              <a:path w="7990205" h="2387600">
                <a:moveTo>
                  <a:pt x="7990087" y="0"/>
                </a:moveTo>
                <a:lnTo>
                  <a:pt x="0" y="0"/>
                </a:lnTo>
                <a:lnTo>
                  <a:pt x="0" y="2387083"/>
                </a:lnTo>
                <a:lnTo>
                  <a:pt x="7990087" y="2387083"/>
                </a:lnTo>
                <a:lnTo>
                  <a:pt x="7990087" y="0"/>
                </a:lnTo>
                <a:close/>
              </a:path>
            </a:pathLst>
          </a:custGeom>
          <a:solidFill>
            <a:srgbClr val="DAE3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366646" y="2110799"/>
            <a:ext cx="7042784" cy="199453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41300" indent="-228600">
              <a:lnSpc>
                <a:spcPts val="3190"/>
              </a:lnSpc>
              <a:spcBef>
                <a:spcPts val="12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750" spc="-10" dirty="0">
                <a:latin typeface="Calibri"/>
                <a:cs typeface="Calibri"/>
              </a:rPr>
              <a:t>&lt;video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width="320"</a:t>
            </a:r>
            <a:r>
              <a:rPr sz="2750" spc="3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height="240"</a:t>
            </a:r>
            <a:r>
              <a:rPr sz="2750" spc="3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controls&gt;</a:t>
            </a:r>
            <a:endParaRPr sz="2750">
              <a:latin typeface="Calibri"/>
              <a:cs typeface="Calibri"/>
            </a:endParaRPr>
          </a:p>
          <a:p>
            <a:pPr marL="403225">
              <a:lnSpc>
                <a:spcPts val="3040"/>
              </a:lnSpc>
            </a:pPr>
            <a:r>
              <a:rPr sz="2750" spc="-5" dirty="0">
                <a:latin typeface="Calibri"/>
                <a:cs typeface="Calibri"/>
              </a:rPr>
              <a:t>&lt;source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src="movie.mp4"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type="video/mp4"&gt;</a:t>
            </a:r>
            <a:endParaRPr sz="2750">
              <a:latin typeface="Calibri"/>
              <a:cs typeface="Calibri"/>
            </a:endParaRPr>
          </a:p>
          <a:p>
            <a:pPr marL="403225" marR="118110">
              <a:lnSpc>
                <a:spcPts val="3010"/>
              </a:lnSpc>
              <a:spcBef>
                <a:spcPts val="195"/>
              </a:spcBef>
            </a:pPr>
            <a:r>
              <a:rPr sz="2750" spc="-5" dirty="0">
                <a:latin typeface="Calibri"/>
                <a:cs typeface="Calibri"/>
              </a:rPr>
              <a:t>&lt;source </a:t>
            </a:r>
            <a:r>
              <a:rPr sz="2750" dirty="0">
                <a:latin typeface="Calibri"/>
                <a:cs typeface="Calibri"/>
              </a:rPr>
              <a:t>src="movie.ogg"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type="video/ogg"&gt; 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50" dirty="0">
                <a:latin typeface="Calibri"/>
                <a:cs typeface="Calibri"/>
              </a:rPr>
              <a:t>Your</a:t>
            </a:r>
            <a:r>
              <a:rPr sz="2750" spc="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browser</a:t>
            </a:r>
            <a:r>
              <a:rPr sz="2750" spc="204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does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not </a:t>
            </a:r>
            <a:r>
              <a:rPr sz="2750" spc="-5" dirty="0">
                <a:latin typeface="Calibri"/>
                <a:cs typeface="Calibri"/>
              </a:rPr>
              <a:t>support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the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tag.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025"/>
              </a:lnSpc>
            </a:pPr>
            <a:r>
              <a:rPr sz="2750" spc="-5" dirty="0">
                <a:latin typeface="Calibri"/>
                <a:cs typeface="Calibri"/>
              </a:rPr>
              <a:t>&lt;/video&gt;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606742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60" dirty="0"/>
              <a:t>P</a:t>
            </a:r>
            <a:r>
              <a:rPr sz="4400" spc="-20" dirty="0"/>
              <a:t>r</a:t>
            </a:r>
            <a:r>
              <a:rPr sz="4400" spc="70" dirty="0"/>
              <a:t>e</a:t>
            </a:r>
            <a:r>
              <a:rPr sz="4400" spc="-40" dirty="0"/>
              <a:t>dn</a:t>
            </a:r>
            <a:r>
              <a:rPr sz="4400" spc="-45" dirty="0"/>
              <a:t>o</a:t>
            </a:r>
            <a:r>
              <a:rPr sz="4400" spc="-130" dirty="0"/>
              <a:t>s</a:t>
            </a:r>
            <a:r>
              <a:rPr sz="4400" spc="-20" dirty="0"/>
              <a:t>t</a:t>
            </a:r>
            <a:r>
              <a:rPr sz="4400" spc="5" dirty="0"/>
              <a:t>i</a:t>
            </a:r>
            <a:r>
              <a:rPr sz="4400" spc="-350" dirty="0">
                <a:latin typeface="Times New Roman"/>
                <a:cs typeface="Times New Roman"/>
              </a:rPr>
              <a:t> </a:t>
            </a:r>
            <a:r>
              <a:rPr sz="4400" spc="80" dirty="0"/>
              <a:t>v</a:t>
            </a:r>
            <a:r>
              <a:rPr sz="4400" spc="70" dirty="0"/>
              <a:t>i</a:t>
            </a:r>
            <a:r>
              <a:rPr sz="4400" spc="-40" dirty="0"/>
              <a:t>d</a:t>
            </a:r>
            <a:r>
              <a:rPr sz="4400" spc="-75" dirty="0"/>
              <a:t>e</a:t>
            </a:r>
            <a:r>
              <a:rPr sz="4400" spc="15" dirty="0"/>
              <a:t>o</a:t>
            </a:r>
            <a:r>
              <a:rPr sz="4400" spc="-400" dirty="0">
                <a:latin typeface="Times New Roman"/>
                <a:cs typeface="Times New Roman"/>
              </a:rPr>
              <a:t> </a:t>
            </a:r>
            <a:r>
              <a:rPr sz="4400" spc="40" dirty="0"/>
              <a:t>m</a:t>
            </a:r>
            <a:r>
              <a:rPr sz="4400" spc="25" dirty="0"/>
              <a:t>a</a:t>
            </a:r>
            <a:r>
              <a:rPr sz="4400" spc="-20" dirty="0"/>
              <a:t>r</a:t>
            </a:r>
            <a:r>
              <a:rPr sz="4400" spc="-145" dirty="0"/>
              <a:t>k</a:t>
            </a:r>
            <a:r>
              <a:rPr sz="4400" spc="-75" dirty="0"/>
              <a:t>e</a:t>
            </a:r>
            <a:r>
              <a:rPr sz="4400" spc="-20" dirty="0"/>
              <a:t>t</a:t>
            </a:r>
            <a:r>
              <a:rPr sz="4400" spc="5" dirty="0"/>
              <a:t>i</a:t>
            </a:r>
            <a:r>
              <a:rPr sz="4400" spc="-40" dirty="0"/>
              <a:t>n</a:t>
            </a:r>
            <a:r>
              <a:rPr sz="4400" spc="-114" dirty="0"/>
              <a:t>g</a:t>
            </a:r>
            <a:r>
              <a:rPr sz="4400" spc="15" dirty="0"/>
              <a:t>a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46" y="1794252"/>
            <a:ext cx="10276205" cy="416941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41300" indent="-229235">
              <a:lnSpc>
                <a:spcPts val="3190"/>
              </a:lnSpc>
              <a:spcBef>
                <a:spcPts val="13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5" dirty="0">
                <a:latin typeface="Calibri"/>
                <a:cs typeface="Calibri"/>
              </a:rPr>
              <a:t>Povećavaju,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tzv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“brand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awareness”…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odnosno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35" dirty="0">
                <a:latin typeface="Calibri"/>
                <a:cs typeface="Calibri"/>
              </a:rPr>
              <a:t>“svest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brendu”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-10" dirty="0">
                <a:latin typeface="Calibri"/>
                <a:cs typeface="Calibri"/>
              </a:rPr>
              <a:t>izgrađujete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svojim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sajtom..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241935" algn="l"/>
                <a:tab pos="2252345" algn="l"/>
              </a:tabLst>
            </a:pP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klipovi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25" dirty="0">
                <a:latin typeface="Calibri"/>
                <a:cs typeface="Calibri"/>
              </a:rPr>
              <a:t>pomažu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dođedo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više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korisnika.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ts val="315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Socijalne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mreže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aktivno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forsiraju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zapise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što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vam</a:t>
            </a:r>
            <a:r>
              <a:rPr sz="2750" spc="10" dirty="0">
                <a:latin typeface="Calibri"/>
                <a:cs typeface="Calibri"/>
              </a:rPr>
              <a:t> automatski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50"/>
              </a:lnSpc>
            </a:pPr>
            <a:r>
              <a:rPr sz="2750" spc="20" dirty="0">
                <a:latin typeface="Calibri"/>
                <a:cs typeface="Calibri"/>
              </a:rPr>
              <a:t>može</a:t>
            </a:r>
            <a:r>
              <a:rPr sz="2750" spc="-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dovesti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više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korisnika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usluga.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zapisom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mnogo </a:t>
            </a:r>
            <a:r>
              <a:rPr sz="2750" spc="-5" dirty="0">
                <a:latin typeface="Calibri"/>
                <a:cs typeface="Calibri"/>
              </a:rPr>
              <a:t>jasnije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opsiuje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proizvod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uslugu.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ts val="315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klipovi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drastično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poboljšavaju</a:t>
            </a:r>
            <a:r>
              <a:rPr sz="2750" spc="1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vaš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status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rezultatima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pretraga.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50"/>
              </a:lnSpc>
            </a:pPr>
            <a:r>
              <a:rPr sz="2750" dirty="0">
                <a:latin typeface="Calibri"/>
                <a:cs typeface="Calibri"/>
              </a:rPr>
              <a:t>Dobro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optimizovan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bolje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pozicioniranje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pretražovačima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Obogaćuju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korisnički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doživljaj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vašem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sajtu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611949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40" dirty="0"/>
              <a:t>O</a:t>
            </a:r>
            <a:r>
              <a:rPr sz="4400" spc="30" dirty="0"/>
              <a:t>p</a:t>
            </a:r>
            <a:r>
              <a:rPr sz="4400" spc="-20" dirty="0"/>
              <a:t>t</a:t>
            </a:r>
            <a:r>
              <a:rPr sz="4400" spc="5" dirty="0"/>
              <a:t>i</a:t>
            </a:r>
            <a:r>
              <a:rPr sz="4400" spc="35" dirty="0"/>
              <a:t>m</a:t>
            </a:r>
            <a:r>
              <a:rPr sz="4400" spc="5" dirty="0"/>
              <a:t>i</a:t>
            </a:r>
            <a:r>
              <a:rPr sz="4400" spc="-90" dirty="0"/>
              <a:t>z</a:t>
            </a:r>
            <a:r>
              <a:rPr sz="4400" spc="25" dirty="0"/>
              <a:t>a</a:t>
            </a:r>
            <a:r>
              <a:rPr sz="4400" spc="5" dirty="0"/>
              <a:t>ci</a:t>
            </a:r>
            <a:r>
              <a:rPr sz="4400" spc="25" dirty="0"/>
              <a:t>j</a:t>
            </a:r>
            <a:r>
              <a:rPr sz="4400" spc="15" dirty="0"/>
              <a:t>a</a:t>
            </a:r>
            <a:r>
              <a:rPr sz="4400" spc="-240" dirty="0"/>
              <a:t> </a:t>
            </a:r>
            <a:r>
              <a:rPr sz="4400" spc="10" dirty="0"/>
              <a:t>vi</a:t>
            </a:r>
            <a:r>
              <a:rPr sz="4400" spc="30" dirty="0"/>
              <a:t>d</a:t>
            </a:r>
            <a:r>
              <a:rPr sz="4400" spc="10" dirty="0"/>
              <a:t>e</a:t>
            </a:r>
            <a:r>
              <a:rPr sz="4400" spc="15" dirty="0"/>
              <a:t>o</a:t>
            </a:r>
            <a:r>
              <a:rPr sz="4400" spc="-15" dirty="0"/>
              <a:t> </a:t>
            </a:r>
            <a:r>
              <a:rPr sz="4400" spc="10" dirty="0"/>
              <a:t>s</a:t>
            </a:r>
            <a:r>
              <a:rPr sz="4400" spc="35" dirty="0"/>
              <a:t>a</a:t>
            </a:r>
            <a:r>
              <a:rPr sz="4400" spc="30" dirty="0"/>
              <a:t>d</a:t>
            </a:r>
            <a:r>
              <a:rPr sz="4400" spc="-20" dirty="0"/>
              <a:t>r</a:t>
            </a:r>
            <a:r>
              <a:rPr sz="4400" spc="-10" dirty="0"/>
              <a:t>ž</a:t>
            </a:r>
            <a:r>
              <a:rPr sz="4400" spc="25" dirty="0"/>
              <a:t>a</a:t>
            </a:r>
            <a:r>
              <a:rPr sz="4400" spc="30" dirty="0"/>
              <a:t>j</a:t>
            </a:r>
            <a:r>
              <a:rPr sz="4400" spc="15" dirty="0"/>
              <a:t>a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838200" y="1825659"/>
            <a:ext cx="10918825" cy="4792980"/>
          </a:xfrm>
          <a:custGeom>
            <a:avLst/>
            <a:gdLst/>
            <a:ahLst/>
            <a:cxnLst/>
            <a:rect l="l" t="t" r="r" b="b"/>
            <a:pathLst>
              <a:path w="10918825" h="4792980">
                <a:moveTo>
                  <a:pt x="0" y="4792857"/>
                </a:moveTo>
                <a:lnTo>
                  <a:pt x="10918331" y="4792857"/>
                </a:lnTo>
                <a:lnTo>
                  <a:pt x="10918331" y="0"/>
                </a:lnTo>
                <a:lnTo>
                  <a:pt x="0" y="0"/>
                </a:lnTo>
                <a:lnTo>
                  <a:pt x="0" y="4792857"/>
                </a:lnTo>
                <a:close/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61" y="1721766"/>
            <a:ext cx="9741535" cy="458533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47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15" dirty="0">
                <a:latin typeface="Calibri"/>
                <a:cs typeface="Calibri"/>
              </a:rPr>
              <a:t>Video</a:t>
            </a:r>
            <a:r>
              <a:rPr sz="2750" b="1" spc="-5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zapisi</a:t>
            </a:r>
            <a:r>
              <a:rPr sz="2750" b="1" spc="45" dirty="0">
                <a:latin typeface="Calibri"/>
                <a:cs typeface="Calibri"/>
              </a:rPr>
              <a:t> </a:t>
            </a:r>
            <a:r>
              <a:rPr sz="2750" b="1" spc="-20" dirty="0">
                <a:latin typeface="Calibri"/>
                <a:cs typeface="Calibri"/>
              </a:rPr>
              <a:t>ojačavaju</a:t>
            </a:r>
            <a:r>
              <a:rPr sz="2750" b="1" spc="280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autoritet</a:t>
            </a:r>
            <a:r>
              <a:rPr sz="2750" b="1" spc="-10" dirty="0">
                <a:latin typeface="Calibri"/>
                <a:cs typeface="Calibri"/>
              </a:rPr>
              <a:t> </a:t>
            </a:r>
            <a:r>
              <a:rPr sz="2750" b="1" spc="5" dirty="0">
                <a:latin typeface="Calibri"/>
                <a:cs typeface="Calibri"/>
              </a:rPr>
              <a:t>sajta</a:t>
            </a:r>
            <a:r>
              <a:rPr sz="2750" b="1" spc="110" dirty="0">
                <a:latin typeface="Calibri"/>
                <a:cs typeface="Calibri"/>
              </a:rPr>
              <a:t> </a:t>
            </a:r>
            <a:r>
              <a:rPr sz="2750" b="1" spc="-5" dirty="0">
                <a:latin typeface="Calibri"/>
                <a:cs typeface="Calibri"/>
              </a:rPr>
              <a:t>kod</a:t>
            </a:r>
            <a:r>
              <a:rPr sz="2750" b="1" spc="-10" dirty="0">
                <a:latin typeface="Calibri"/>
                <a:cs typeface="Calibri"/>
              </a:rPr>
              <a:t> </a:t>
            </a:r>
            <a:r>
              <a:rPr sz="2750" b="1" spc="-5" dirty="0">
                <a:latin typeface="Calibri"/>
                <a:cs typeface="Calibri"/>
              </a:rPr>
              <a:t>pretraživača</a:t>
            </a:r>
            <a:endParaRPr sz="2750">
              <a:latin typeface="Calibri"/>
              <a:cs typeface="Calibri"/>
            </a:endParaRPr>
          </a:p>
          <a:p>
            <a:pPr marL="241300" marR="929005" indent="-229235">
              <a:lnSpc>
                <a:spcPts val="2710"/>
              </a:lnSpc>
              <a:spcBef>
                <a:spcPts val="96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10" dirty="0">
                <a:latin typeface="Calibri"/>
                <a:cs typeface="Calibri"/>
              </a:rPr>
              <a:t>Pravljenje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mape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-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mapa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sajta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(sitemap)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dodatnim 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informacijama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zapisima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su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postavljena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sajtu.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5" dirty="0">
                <a:latin typeface="Calibri"/>
                <a:cs typeface="Calibri"/>
              </a:rPr>
              <a:t>Imenovanje</a:t>
            </a:r>
            <a:r>
              <a:rPr sz="2750" b="1" spc="145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video</a:t>
            </a:r>
            <a:r>
              <a:rPr sz="2750" b="1" spc="-15" dirty="0">
                <a:latin typeface="Calibri"/>
                <a:cs typeface="Calibri"/>
              </a:rPr>
              <a:t> </a:t>
            </a:r>
            <a:r>
              <a:rPr sz="2750" b="1" spc="-10" dirty="0">
                <a:latin typeface="Calibri"/>
                <a:cs typeface="Calibri"/>
              </a:rPr>
              <a:t>fajlova</a:t>
            </a:r>
            <a:r>
              <a:rPr sz="2750" b="1" spc="105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prikladnim</a:t>
            </a:r>
            <a:r>
              <a:rPr sz="2750" b="1" spc="110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imenima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dirty="0">
                <a:latin typeface="Calibri"/>
                <a:cs typeface="Calibri"/>
              </a:rPr>
              <a:t>korišćenje</a:t>
            </a:r>
            <a:r>
              <a:rPr sz="2750" b="1" spc="155" dirty="0">
                <a:latin typeface="Calibri"/>
                <a:cs typeface="Calibri"/>
              </a:rPr>
              <a:t> </a:t>
            </a:r>
            <a:r>
              <a:rPr sz="2750" b="1" spc="5" dirty="0">
                <a:latin typeface="Calibri"/>
                <a:cs typeface="Calibri"/>
              </a:rPr>
              <a:t>atraktivnih</a:t>
            </a:r>
            <a:r>
              <a:rPr sz="2750" b="1" spc="55" dirty="0">
                <a:latin typeface="Calibri"/>
                <a:cs typeface="Calibri"/>
              </a:rPr>
              <a:t> </a:t>
            </a:r>
            <a:r>
              <a:rPr sz="2750" b="1" spc="5" dirty="0">
                <a:latin typeface="Calibri"/>
                <a:cs typeface="Calibri"/>
              </a:rPr>
              <a:t>umanjenih</a:t>
            </a:r>
            <a:r>
              <a:rPr sz="2750" b="1" spc="145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prikaza</a:t>
            </a:r>
            <a:r>
              <a:rPr sz="2750" b="1" spc="25" dirty="0">
                <a:latin typeface="Calibri"/>
                <a:cs typeface="Calibri"/>
              </a:rPr>
              <a:t> </a:t>
            </a:r>
            <a:r>
              <a:rPr sz="2750" b="1" spc="15" dirty="0">
                <a:latin typeface="Calibri"/>
                <a:cs typeface="Calibri"/>
              </a:rPr>
              <a:t>(thumbnails)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20" dirty="0">
                <a:latin typeface="Calibri"/>
                <a:cs typeface="Calibri"/>
              </a:rPr>
              <a:t>video</a:t>
            </a:r>
            <a:r>
              <a:rPr sz="2750" b="1" spc="-35" dirty="0">
                <a:latin typeface="Calibri"/>
                <a:cs typeface="Calibri"/>
              </a:rPr>
              <a:t> </a:t>
            </a:r>
            <a:r>
              <a:rPr sz="2750" b="1" spc="15" dirty="0">
                <a:latin typeface="Calibri"/>
                <a:cs typeface="Calibri"/>
              </a:rPr>
              <a:t>schema</a:t>
            </a:r>
            <a:r>
              <a:rPr sz="2750" b="1" spc="75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markup</a:t>
            </a:r>
            <a:endParaRPr sz="2750">
              <a:latin typeface="Calibri"/>
              <a:cs typeface="Calibri"/>
            </a:endParaRPr>
          </a:p>
          <a:p>
            <a:pPr marL="317500" indent="-305435">
              <a:lnSpc>
                <a:spcPct val="100000"/>
              </a:lnSpc>
              <a:spcBef>
                <a:spcPts val="455"/>
              </a:spcBef>
              <a:buFont typeface="Microsoft Sans Serif"/>
              <a:buChar char="•"/>
              <a:tabLst>
                <a:tab pos="317500" algn="l"/>
                <a:tab pos="318135" algn="l"/>
              </a:tabLst>
            </a:pPr>
            <a:r>
              <a:rPr sz="2750" b="1" spc="-10" dirty="0">
                <a:latin typeface="Calibri"/>
                <a:cs typeface="Calibri"/>
              </a:rPr>
              <a:t>Dodavanje</a:t>
            </a:r>
            <a:r>
              <a:rPr sz="2750" b="1" spc="180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transkripcije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dirty="0">
                <a:latin typeface="Calibri"/>
                <a:cs typeface="Calibri"/>
              </a:rPr>
              <a:t>Optimizacija</a:t>
            </a:r>
            <a:r>
              <a:rPr sz="2750" b="1" spc="175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video</a:t>
            </a:r>
            <a:r>
              <a:rPr sz="2750" b="1" spc="-5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zapisa</a:t>
            </a:r>
            <a:r>
              <a:rPr sz="2750" b="1" spc="30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za</a:t>
            </a:r>
            <a:r>
              <a:rPr sz="2750" b="1" spc="-35" dirty="0">
                <a:latin typeface="Calibri"/>
                <a:cs typeface="Calibri"/>
              </a:rPr>
              <a:t> </a:t>
            </a:r>
            <a:r>
              <a:rPr sz="2750" b="1" spc="-5" dirty="0">
                <a:latin typeface="Calibri"/>
                <a:cs typeface="Calibri"/>
              </a:rPr>
              <a:t>brže</a:t>
            </a:r>
            <a:r>
              <a:rPr sz="2750" b="1" spc="80" dirty="0">
                <a:latin typeface="Calibri"/>
                <a:cs typeface="Calibri"/>
              </a:rPr>
              <a:t> </a:t>
            </a:r>
            <a:r>
              <a:rPr sz="2750" b="1" spc="-10" dirty="0">
                <a:latin typeface="Calibri"/>
                <a:cs typeface="Calibri"/>
              </a:rPr>
              <a:t>učitavanje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10" dirty="0">
                <a:latin typeface="Calibri"/>
                <a:cs typeface="Calibri"/>
              </a:rPr>
              <a:t>Prilagodite</a:t>
            </a:r>
            <a:r>
              <a:rPr sz="2750" b="1" spc="5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vreme</a:t>
            </a:r>
            <a:r>
              <a:rPr sz="2750" b="1" spc="-5" dirty="0">
                <a:latin typeface="Calibri"/>
                <a:cs typeface="Calibri"/>
              </a:rPr>
              <a:t> </a:t>
            </a:r>
            <a:r>
              <a:rPr sz="2750" b="1" spc="-15" dirty="0">
                <a:latin typeface="Calibri"/>
                <a:cs typeface="Calibri"/>
              </a:rPr>
              <a:t>trajanja</a:t>
            </a:r>
            <a:r>
              <a:rPr sz="2750" b="1" spc="260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video</a:t>
            </a:r>
            <a:r>
              <a:rPr sz="2750" b="1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zapisa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3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-10" dirty="0">
                <a:latin typeface="Calibri"/>
                <a:cs typeface="Calibri"/>
              </a:rPr>
              <a:t>Ugradjivanje</a:t>
            </a:r>
            <a:r>
              <a:rPr sz="2750" b="1" spc="240" dirty="0">
                <a:latin typeface="Calibri"/>
                <a:cs typeface="Calibri"/>
              </a:rPr>
              <a:t> </a:t>
            </a:r>
            <a:r>
              <a:rPr sz="2750" b="1" spc="-45" dirty="0">
                <a:latin typeface="Calibri"/>
                <a:cs typeface="Calibri"/>
              </a:rPr>
              <a:t>YouTube</a:t>
            </a:r>
            <a:r>
              <a:rPr sz="2750" b="1" spc="80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player</a:t>
            </a:r>
            <a:r>
              <a:rPr sz="2750" b="1" spc="60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na</a:t>
            </a:r>
            <a:r>
              <a:rPr sz="2750" b="1" spc="40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sajt</a:t>
            </a:r>
            <a:r>
              <a:rPr sz="2750" b="1" spc="150" dirty="0">
                <a:latin typeface="Calibri"/>
                <a:cs typeface="Calibri"/>
              </a:rPr>
              <a:t> </a:t>
            </a:r>
            <a:r>
              <a:rPr sz="2750" b="1" spc="25" dirty="0">
                <a:latin typeface="Calibri"/>
                <a:cs typeface="Calibri"/>
              </a:rPr>
              <a:t>(embedded</a:t>
            </a:r>
            <a:r>
              <a:rPr sz="2750" b="1" spc="-10" dirty="0">
                <a:latin typeface="Calibri"/>
                <a:cs typeface="Calibri"/>
              </a:rPr>
              <a:t> </a:t>
            </a:r>
            <a:r>
              <a:rPr sz="2750" b="1" spc="-45" dirty="0">
                <a:latin typeface="Calibri"/>
                <a:cs typeface="Calibri"/>
              </a:rPr>
              <a:t>YouTube</a:t>
            </a:r>
            <a:r>
              <a:rPr sz="2750" b="1" spc="85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player)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61315">
              <a:lnSpc>
                <a:spcPct val="100000"/>
              </a:lnSpc>
              <a:spcBef>
                <a:spcPts val="130"/>
              </a:spcBef>
            </a:pPr>
            <a:r>
              <a:rPr spc="-45" dirty="0"/>
              <a:t>K</a:t>
            </a:r>
            <a:r>
              <a:rPr spc="10" dirty="0"/>
              <a:t>a</a:t>
            </a:r>
            <a:r>
              <a:rPr spc="-170" dirty="0"/>
              <a:t>k</a:t>
            </a:r>
            <a:r>
              <a:rPr spc="35" dirty="0"/>
              <a:t>o</a:t>
            </a:r>
            <a:r>
              <a:rPr spc="10" dirty="0"/>
              <a:t>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8293" y="3178658"/>
            <a:ext cx="10515600" cy="913765"/>
          </a:xfrm>
          <a:prstGeom prst="rect">
            <a:avLst/>
          </a:prstGeom>
          <a:solidFill>
            <a:srgbClr val="FFE698"/>
          </a:solidFill>
        </p:spPr>
        <p:txBody>
          <a:bodyPr vert="horz" wrap="square" lIns="0" tIns="97155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765"/>
              </a:spcBef>
            </a:pPr>
            <a:r>
              <a:rPr sz="3950" spc="5" dirty="0">
                <a:latin typeface="Calibri Light"/>
                <a:cs typeface="Calibri Light"/>
              </a:rPr>
              <a:t>Kanali</a:t>
            </a:r>
            <a:r>
              <a:rPr sz="3950" spc="-65" dirty="0">
                <a:latin typeface="Calibri Light"/>
                <a:cs typeface="Calibri Light"/>
              </a:rPr>
              <a:t> </a:t>
            </a:r>
            <a:r>
              <a:rPr sz="3950" spc="25" dirty="0">
                <a:latin typeface="Calibri Light"/>
                <a:cs typeface="Calibri Light"/>
              </a:rPr>
              <a:t>na</a:t>
            </a:r>
            <a:r>
              <a:rPr sz="3950" dirty="0">
                <a:latin typeface="Calibri Light"/>
                <a:cs typeface="Calibri Light"/>
              </a:rPr>
              <a:t> društvenim</a:t>
            </a:r>
            <a:r>
              <a:rPr sz="3950" spc="70" dirty="0">
                <a:latin typeface="Calibri Light"/>
                <a:cs typeface="Calibri Light"/>
              </a:rPr>
              <a:t> </a:t>
            </a:r>
            <a:r>
              <a:rPr sz="3950" spc="-5" dirty="0">
                <a:latin typeface="Calibri Light"/>
                <a:cs typeface="Calibri Light"/>
              </a:rPr>
              <a:t>mrežama!</a:t>
            </a:r>
            <a:endParaRPr sz="3950">
              <a:latin typeface="Calibri Light"/>
              <a:cs typeface="Calibri 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29721" y="4365626"/>
            <a:ext cx="3482975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dirty="0">
                <a:latin typeface="Calibri Light"/>
                <a:cs typeface="Calibri Light"/>
              </a:rPr>
              <a:t>Elementi</a:t>
            </a:r>
            <a:r>
              <a:rPr sz="3950" spc="20" dirty="0">
                <a:latin typeface="Calibri Light"/>
                <a:cs typeface="Calibri Light"/>
              </a:rPr>
              <a:t> </a:t>
            </a:r>
            <a:r>
              <a:rPr sz="3950" spc="-25" dirty="0">
                <a:latin typeface="Calibri Light"/>
                <a:cs typeface="Calibri Light"/>
              </a:rPr>
              <a:t>metrike</a:t>
            </a:r>
            <a:endParaRPr sz="395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1825630"/>
            <a:ext cx="10515600" cy="3756025"/>
          </a:xfrm>
          <a:custGeom>
            <a:avLst/>
            <a:gdLst/>
            <a:ahLst/>
            <a:cxnLst/>
            <a:rect l="l" t="t" r="r" b="b"/>
            <a:pathLst>
              <a:path w="10515600" h="3756025">
                <a:moveTo>
                  <a:pt x="0" y="3756019"/>
                </a:moveTo>
                <a:lnTo>
                  <a:pt x="10515599" y="3756019"/>
                </a:lnTo>
                <a:lnTo>
                  <a:pt x="10515599" y="0"/>
                </a:lnTo>
                <a:lnTo>
                  <a:pt x="0" y="0"/>
                </a:lnTo>
                <a:lnTo>
                  <a:pt x="0" y="3756019"/>
                </a:lnTo>
                <a:close/>
              </a:path>
            </a:pathLst>
          </a:custGeom>
          <a:ln w="12700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563" y="1794252"/>
            <a:ext cx="9841865" cy="339661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241300" marR="236854" indent="-229235">
              <a:lnSpc>
                <a:spcPct val="92200"/>
              </a:lnSpc>
              <a:spcBef>
                <a:spcPts val="385"/>
              </a:spcBef>
              <a:buFont typeface="Microsoft Sans Serif"/>
              <a:buChar char="•"/>
              <a:tabLst>
                <a:tab pos="241935" algn="l"/>
                <a:tab pos="5455285" algn="l"/>
              </a:tabLst>
            </a:pPr>
            <a:r>
              <a:rPr sz="2750" spc="-10" dirty="0">
                <a:latin typeface="Calibri"/>
                <a:cs typeface="Calibri"/>
              </a:rPr>
              <a:t>Video </a:t>
            </a:r>
            <a:r>
              <a:rPr sz="2750" spc="10" dirty="0">
                <a:latin typeface="Calibri"/>
                <a:cs typeface="Calibri"/>
              </a:rPr>
              <a:t>je </a:t>
            </a:r>
            <a:r>
              <a:rPr sz="2750" spc="-10" dirty="0">
                <a:latin typeface="Calibri"/>
                <a:cs typeface="Calibri"/>
              </a:rPr>
              <a:t>najefikasniji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vid </a:t>
            </a:r>
            <a:r>
              <a:rPr sz="2750" spc="-5" dirty="0">
                <a:latin typeface="Calibri"/>
                <a:cs typeface="Calibri"/>
              </a:rPr>
              <a:t>oglašavanja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spc="5" dirty="0">
                <a:latin typeface="Calibri"/>
                <a:cs typeface="Calibri"/>
              </a:rPr>
              <a:t>savremenom </a:t>
            </a:r>
            <a:r>
              <a:rPr sz="2750" spc="-10" dirty="0">
                <a:latin typeface="Calibri"/>
                <a:cs typeface="Calibri"/>
              </a:rPr>
              <a:t>marketingu.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Istraživanja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dokazuju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uspešniji	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tekstualnih</a:t>
            </a:r>
            <a:r>
              <a:rPr sz="2750" spc="3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foto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oglasa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zajedno.</a:t>
            </a:r>
            <a:endParaRPr sz="2750">
              <a:latin typeface="Calibri"/>
              <a:cs typeface="Calibri"/>
            </a:endParaRPr>
          </a:p>
          <a:p>
            <a:pPr marL="241300" marR="866775" indent="-229235">
              <a:lnSpc>
                <a:spcPts val="3000"/>
              </a:lnSpc>
              <a:spcBef>
                <a:spcPts val="110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5" dirty="0">
                <a:latin typeface="Calibri"/>
                <a:cs typeface="Calibri"/>
              </a:rPr>
              <a:t>Preko</a:t>
            </a:r>
            <a:r>
              <a:rPr sz="2750" b="1" spc="-20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400</a:t>
            </a:r>
            <a:r>
              <a:rPr sz="2750" b="1" spc="60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sati</a:t>
            </a:r>
            <a:r>
              <a:rPr sz="2750" b="1" spc="-25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video</a:t>
            </a:r>
            <a:r>
              <a:rPr sz="2750" b="1" spc="-5" dirty="0">
                <a:latin typeface="Calibri"/>
                <a:cs typeface="Calibri"/>
              </a:rPr>
              <a:t> </a:t>
            </a:r>
            <a:r>
              <a:rPr sz="2750" b="1" spc="5" dirty="0">
                <a:latin typeface="Calibri"/>
                <a:cs typeface="Calibri"/>
              </a:rPr>
              <a:t>sadržaja</a:t>
            </a:r>
            <a:r>
              <a:rPr sz="2750" b="1" spc="1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svakog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minuta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objavljuje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na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35" dirty="0">
                <a:latin typeface="Calibri"/>
                <a:cs typeface="Calibri"/>
              </a:rPr>
              <a:t>Youtube-u.</a:t>
            </a:r>
            <a:endParaRPr sz="2750">
              <a:latin typeface="Calibri"/>
              <a:cs typeface="Calibri"/>
            </a:endParaRPr>
          </a:p>
          <a:p>
            <a:pPr marL="241300" marR="5080" indent="-229235">
              <a:lnSpc>
                <a:spcPct val="91000"/>
              </a:lnSpc>
              <a:spcBef>
                <a:spcPts val="1010"/>
              </a:spcBef>
              <a:buFont typeface="Microsoft Sans Serif"/>
              <a:buChar char="•"/>
              <a:tabLst>
                <a:tab pos="241935" algn="l"/>
                <a:tab pos="6696075" algn="l"/>
              </a:tabLst>
            </a:pPr>
            <a:r>
              <a:rPr sz="2750" b="1" spc="-10" dirty="0">
                <a:latin typeface="Calibri"/>
                <a:cs typeface="Calibri"/>
              </a:rPr>
              <a:t>‚‚Video </a:t>
            </a:r>
            <a:r>
              <a:rPr sz="2750" spc="-5" dirty="0">
                <a:latin typeface="Calibri"/>
                <a:cs typeface="Calibri"/>
              </a:rPr>
              <a:t>predstalvja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skup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tehničkih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postupaka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kojima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omogućava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zapis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obradu,</a:t>
            </a:r>
            <a:r>
              <a:rPr sz="2750" spc="20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prenos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prikaz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pokretnih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slika</a:t>
            </a:r>
            <a:r>
              <a:rPr sz="2750" spc="-25" dirty="0">
                <a:latin typeface="Times New Roman"/>
                <a:cs typeface="Times New Roman"/>
              </a:rPr>
              <a:t>	</a:t>
            </a:r>
            <a:r>
              <a:rPr sz="2750" spc="5" dirty="0">
                <a:latin typeface="Calibri"/>
                <a:cs typeface="Calibri"/>
              </a:rPr>
              <a:t>koje </a:t>
            </a:r>
            <a:r>
              <a:rPr sz="2750" spc="-5" dirty="0">
                <a:latin typeface="Calibri"/>
                <a:cs typeface="Calibri"/>
              </a:rPr>
              <a:t>se gledaju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 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monitorima‚‚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82079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75" dirty="0"/>
              <a:t>Total</a:t>
            </a:r>
            <a:r>
              <a:rPr sz="4400" spc="-125" dirty="0"/>
              <a:t> </a:t>
            </a:r>
            <a:r>
              <a:rPr sz="4400" spc="-50" dirty="0"/>
              <a:t>Watch</a:t>
            </a:r>
            <a:r>
              <a:rPr sz="4400" spc="-30" dirty="0"/>
              <a:t> </a:t>
            </a:r>
            <a:r>
              <a:rPr sz="4400" spc="5" dirty="0"/>
              <a:t>time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8200" y="1825544"/>
            <a:ext cx="5477510" cy="4351655"/>
          </a:xfrm>
          <a:prstGeom prst="rect">
            <a:avLst/>
          </a:prstGeom>
          <a:solidFill>
            <a:srgbClr val="ED7C30"/>
          </a:solidFill>
          <a:ln w="12700">
            <a:solidFill>
              <a:srgbClr val="AD5A20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320675" marR="158115" indent="-229235">
              <a:lnSpc>
                <a:spcPts val="3080"/>
              </a:lnSpc>
              <a:spcBef>
                <a:spcPts val="17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Broj</a:t>
            </a:r>
            <a:r>
              <a:rPr sz="275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15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55" dirty="0">
                <a:solidFill>
                  <a:srgbClr val="FFFFFF"/>
                </a:solidFill>
                <a:latin typeface="Calibri"/>
                <a:cs typeface="Calibri"/>
              </a:rPr>
              <a:t>YouTube</a:t>
            </a:r>
            <a:r>
              <a:rPr sz="2750" spc="1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faktor</a:t>
            </a:r>
            <a:r>
              <a:rPr sz="2750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za</a:t>
            </a:r>
            <a:r>
              <a:rPr sz="27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15" dirty="0">
                <a:solidFill>
                  <a:srgbClr val="FFFFFF"/>
                </a:solidFill>
                <a:latin typeface="Calibri"/>
                <a:cs typeface="Calibri"/>
              </a:rPr>
              <a:t>rangiranje </a:t>
            </a:r>
            <a:r>
              <a:rPr sz="2750" spc="-6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FFFFFF"/>
                </a:solidFill>
                <a:latin typeface="Calibri"/>
                <a:cs typeface="Calibri"/>
              </a:rPr>
              <a:t>i </a:t>
            </a: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predstavlja</a:t>
            </a:r>
            <a:r>
              <a:rPr sz="2750" spc="2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FFFFFF"/>
                </a:solidFill>
                <a:latin typeface="Calibri"/>
                <a:cs typeface="Calibri"/>
              </a:rPr>
              <a:t>ukupan</a:t>
            </a:r>
            <a:r>
              <a:rPr sz="2750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broj</a:t>
            </a:r>
            <a:r>
              <a:rPr sz="275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minuta</a:t>
            </a:r>
            <a:endParaRPr sz="2750">
              <a:latin typeface="Calibri"/>
              <a:cs typeface="Calibri"/>
            </a:endParaRPr>
          </a:p>
          <a:p>
            <a:pPr marL="320675">
              <a:lnSpc>
                <a:spcPts val="2940"/>
              </a:lnSpc>
            </a:pP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„gledanja“videa</a:t>
            </a:r>
            <a:endParaRPr sz="2750">
              <a:latin typeface="Calibri"/>
              <a:cs typeface="Calibri"/>
            </a:endParaRPr>
          </a:p>
          <a:p>
            <a:pPr marL="320675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Element</a:t>
            </a:r>
            <a:r>
              <a:rPr sz="2750" spc="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35" dirty="0">
                <a:solidFill>
                  <a:srgbClr val="FFFFFF"/>
                </a:solidFill>
                <a:latin typeface="Calibri"/>
                <a:cs typeface="Calibri"/>
              </a:rPr>
              <a:t>Youtube</a:t>
            </a:r>
            <a:r>
              <a:rPr sz="2750" spc="1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15" dirty="0">
                <a:solidFill>
                  <a:srgbClr val="FFFFFF"/>
                </a:solidFill>
                <a:latin typeface="Calibri"/>
                <a:cs typeface="Calibri"/>
              </a:rPr>
              <a:t>analitike</a:t>
            </a:r>
            <a:endParaRPr sz="2750">
              <a:latin typeface="Calibri"/>
              <a:cs typeface="Calibri"/>
            </a:endParaRPr>
          </a:p>
          <a:p>
            <a:pPr marL="320675" indent="-229235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321310" algn="l"/>
                <a:tab pos="1998345" algn="l"/>
              </a:tabLst>
            </a:pPr>
            <a:r>
              <a:rPr sz="2750" spc="-15" dirty="0">
                <a:solidFill>
                  <a:srgbClr val="FFFFFF"/>
                </a:solidFill>
                <a:latin typeface="Calibri"/>
                <a:cs typeface="Calibri"/>
              </a:rPr>
              <a:t>Poželjni</a:t>
            </a:r>
            <a:r>
              <a:rPr sz="2750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su	</a:t>
            </a:r>
            <a:r>
              <a:rPr sz="2750" dirty="0">
                <a:solidFill>
                  <a:srgbClr val="FFFFFF"/>
                </a:solidFill>
                <a:latin typeface="Calibri"/>
                <a:cs typeface="Calibri"/>
              </a:rPr>
              <a:t>duži</a:t>
            </a:r>
            <a:r>
              <a:rPr sz="2750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video</a:t>
            </a:r>
            <a:r>
              <a:rPr sz="2750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FFFFFF"/>
                </a:solidFill>
                <a:latin typeface="Calibri"/>
                <a:cs typeface="Calibri"/>
              </a:rPr>
              <a:t>snimci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ts val="3150"/>
              </a:lnSpc>
              <a:spcBef>
                <a:spcPts val="75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10" dirty="0">
                <a:solidFill>
                  <a:srgbClr val="FFFFFF"/>
                </a:solidFill>
                <a:latin typeface="Calibri"/>
                <a:cs typeface="Calibri"/>
              </a:rPr>
              <a:t>Najbolje</a:t>
            </a:r>
            <a:r>
              <a:rPr sz="2750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20" dirty="0">
                <a:solidFill>
                  <a:srgbClr val="FFFFFF"/>
                </a:solidFill>
                <a:latin typeface="Calibri"/>
                <a:cs typeface="Calibri"/>
              </a:rPr>
              <a:t>rangirani</a:t>
            </a:r>
            <a:r>
              <a:rPr sz="2750" spc="1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video</a:t>
            </a:r>
            <a:r>
              <a:rPr sz="2750" spc="1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dirty="0">
                <a:solidFill>
                  <a:srgbClr val="FFFFFF"/>
                </a:solidFill>
                <a:latin typeface="Calibri"/>
                <a:cs typeface="Calibri"/>
              </a:rPr>
              <a:t>sadržaju</a:t>
            </a:r>
            <a:endParaRPr sz="2750">
              <a:latin typeface="Calibri"/>
              <a:cs typeface="Calibri"/>
            </a:endParaRPr>
          </a:p>
          <a:p>
            <a:pPr marL="320675">
              <a:lnSpc>
                <a:spcPts val="3150"/>
              </a:lnSpc>
            </a:pP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sz="2750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10" dirty="0">
                <a:solidFill>
                  <a:srgbClr val="FFFFFF"/>
                </a:solidFill>
                <a:latin typeface="Calibri"/>
                <a:cs typeface="Calibri"/>
              </a:rPr>
              <a:t>oni</a:t>
            </a: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5" dirty="0">
                <a:solidFill>
                  <a:srgbClr val="FFFFFF"/>
                </a:solidFill>
                <a:latin typeface="Calibri"/>
                <a:cs typeface="Calibri"/>
              </a:rPr>
              <a:t>koji</a:t>
            </a:r>
            <a:r>
              <a:rPr sz="2750" spc="-5" dirty="0">
                <a:solidFill>
                  <a:srgbClr val="FFFFFF"/>
                </a:solidFill>
                <a:latin typeface="Calibri"/>
                <a:cs typeface="Calibri"/>
              </a:rPr>
              <a:t> su</a:t>
            </a:r>
            <a:r>
              <a:rPr sz="275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50" spc="-10" dirty="0">
                <a:solidFill>
                  <a:srgbClr val="FFFFFF"/>
                </a:solidFill>
                <a:latin typeface="Calibri"/>
                <a:cs typeface="Calibri"/>
              </a:rPr>
              <a:t>dugački.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5090" y="1945523"/>
            <a:ext cx="5340736" cy="307415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307334"/>
            <a:ext cx="7640320" cy="130175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 marR="5080">
              <a:lnSpc>
                <a:spcPts val="4730"/>
              </a:lnSpc>
              <a:spcBef>
                <a:spcPts val="745"/>
              </a:spcBef>
            </a:pPr>
            <a:r>
              <a:rPr sz="4400" spc="20" dirty="0"/>
              <a:t>%</a:t>
            </a:r>
            <a:r>
              <a:rPr sz="4400" spc="-5" dirty="0"/>
              <a:t> </a:t>
            </a:r>
            <a:r>
              <a:rPr sz="4400" spc="15" dirty="0"/>
              <a:t>videa</a:t>
            </a:r>
            <a:r>
              <a:rPr sz="4400" spc="-95" dirty="0"/>
              <a:t> </a:t>
            </a:r>
            <a:r>
              <a:rPr sz="4400" spc="-20" dirty="0"/>
              <a:t>koji</a:t>
            </a:r>
            <a:r>
              <a:rPr sz="4400" spc="-100" dirty="0"/>
              <a:t> </a:t>
            </a:r>
            <a:r>
              <a:rPr sz="4400" spc="10" dirty="0"/>
              <a:t>su posetioci</a:t>
            </a:r>
            <a:r>
              <a:rPr sz="4400" spc="-105" dirty="0"/>
              <a:t> </a:t>
            </a:r>
            <a:r>
              <a:rPr sz="4400" spc="15" dirty="0"/>
              <a:t>odgledali </a:t>
            </a:r>
            <a:r>
              <a:rPr sz="4400" spc="-980" dirty="0"/>
              <a:t> </a:t>
            </a:r>
            <a:r>
              <a:rPr sz="4400" spc="15" dirty="0"/>
              <a:t>Audiance</a:t>
            </a:r>
            <a:r>
              <a:rPr sz="4400" spc="-195" dirty="0"/>
              <a:t> </a:t>
            </a:r>
            <a:r>
              <a:rPr sz="4400" spc="-25" dirty="0"/>
              <a:t>retention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838200" y="2314505"/>
            <a:ext cx="10515600" cy="3862704"/>
          </a:xfrm>
          <a:custGeom>
            <a:avLst/>
            <a:gdLst/>
            <a:ahLst/>
            <a:cxnLst/>
            <a:rect l="l" t="t" r="r" b="b"/>
            <a:pathLst>
              <a:path w="10515600" h="3862704">
                <a:moveTo>
                  <a:pt x="0" y="3862455"/>
                </a:moveTo>
                <a:lnTo>
                  <a:pt x="10515599" y="3862455"/>
                </a:lnTo>
                <a:lnTo>
                  <a:pt x="10515599" y="0"/>
                </a:lnTo>
                <a:lnTo>
                  <a:pt x="0" y="0"/>
                </a:lnTo>
                <a:lnTo>
                  <a:pt x="0" y="3862455"/>
                </a:lnTo>
                <a:close/>
              </a:path>
            </a:pathLst>
          </a:custGeom>
          <a:ln w="12700">
            <a:solidFill>
              <a:srgbClr val="ED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2283710"/>
            <a:ext cx="10090785" cy="353060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241300" marR="120014" indent="-229235">
              <a:lnSpc>
                <a:spcPts val="3080"/>
              </a:lnSpc>
              <a:spcBef>
                <a:spcPts val="41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Prvih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15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sekundi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najbitnije.</a:t>
            </a:r>
            <a:r>
              <a:rPr sz="2750" spc="33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tom </a:t>
            </a:r>
            <a:r>
              <a:rPr sz="2750" spc="-5" dirty="0">
                <a:latin typeface="Calibri"/>
                <a:cs typeface="Calibri"/>
              </a:rPr>
              <a:t>periodu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većina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gledalaca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odustane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vašeg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pređe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drugi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</a:t>
            </a:r>
            <a:endParaRPr sz="2750">
              <a:latin typeface="Calibri"/>
              <a:cs typeface="Calibri"/>
            </a:endParaRPr>
          </a:p>
          <a:p>
            <a:pPr marL="241300" marR="170180" indent="-229235">
              <a:lnSpc>
                <a:spcPts val="3080"/>
              </a:lnSpc>
              <a:spcBef>
                <a:spcPts val="90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5" dirty="0">
                <a:latin typeface="Calibri"/>
                <a:cs typeface="Calibri"/>
              </a:rPr>
              <a:t>Posetioci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ostanu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posle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15.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sekunde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će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najverovatnije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ostati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samom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kraja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videa.</a:t>
            </a:r>
            <a:endParaRPr sz="2750">
              <a:latin typeface="Calibri"/>
              <a:cs typeface="Calibri"/>
            </a:endParaRPr>
          </a:p>
          <a:p>
            <a:pPr marL="241300" marR="5080" indent="-229235">
              <a:lnSpc>
                <a:spcPts val="3080"/>
              </a:lnSpc>
              <a:spcBef>
                <a:spcPts val="90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10" dirty="0">
                <a:latin typeface="Calibri"/>
                <a:cs typeface="Calibri"/>
              </a:rPr>
              <a:t>Definicija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sekunde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kada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posetioic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počinju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napuštaju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sadržaj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definsiati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sadržaj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15" dirty="0">
                <a:latin typeface="Calibri"/>
                <a:cs typeface="Calibri"/>
              </a:rPr>
              <a:t> tom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krenutkru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poparviti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ga!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ts val="3190"/>
              </a:lnSpc>
              <a:spcBef>
                <a:spcPts val="61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15" dirty="0">
                <a:latin typeface="Calibri"/>
                <a:cs typeface="Calibri"/>
              </a:rPr>
              <a:t>Generalna</a:t>
            </a:r>
            <a:r>
              <a:rPr sz="2750" spc="2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preporuka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postoje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1-2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promene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pravca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-5" dirty="0">
                <a:latin typeface="Calibri"/>
                <a:cs typeface="Calibri"/>
              </a:rPr>
              <a:t>priče,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kako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bi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onda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ostala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koherentna,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ali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dalje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zanimljiva.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307334"/>
            <a:ext cx="444881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5" dirty="0"/>
              <a:t>S</a:t>
            </a:r>
            <a:r>
              <a:rPr sz="4400" spc="65" dirty="0"/>
              <a:t>e</a:t>
            </a:r>
            <a:r>
              <a:rPr sz="4400" spc="10" dirty="0"/>
              <a:t>s</a:t>
            </a:r>
            <a:r>
              <a:rPr sz="4400" spc="-40" dirty="0"/>
              <a:t>s</a:t>
            </a:r>
            <a:r>
              <a:rPr sz="4400" spc="5" dirty="0"/>
              <a:t>i</a:t>
            </a:r>
            <a:r>
              <a:rPr sz="4400" spc="-45" dirty="0"/>
              <a:t>o</a:t>
            </a:r>
            <a:r>
              <a:rPr sz="4400" spc="15" dirty="0"/>
              <a:t>n</a:t>
            </a:r>
            <a:r>
              <a:rPr sz="4400" spc="-405" dirty="0">
                <a:latin typeface="Times New Roman"/>
                <a:cs typeface="Times New Roman"/>
              </a:rPr>
              <a:t> </a:t>
            </a:r>
            <a:r>
              <a:rPr sz="4400" spc="-125" dirty="0"/>
              <a:t>W</a:t>
            </a:r>
            <a:r>
              <a:rPr sz="4400" spc="-50" dirty="0"/>
              <a:t>a</a:t>
            </a:r>
            <a:r>
              <a:rPr sz="4400" spc="-25" dirty="0"/>
              <a:t>t</a:t>
            </a:r>
            <a:r>
              <a:rPr sz="4400" spc="5" dirty="0"/>
              <a:t>c</a:t>
            </a:r>
            <a:r>
              <a:rPr sz="4400" spc="15" dirty="0"/>
              <a:t>h</a:t>
            </a:r>
            <a:r>
              <a:rPr sz="4400" spc="-409" dirty="0">
                <a:latin typeface="Times New Roman"/>
                <a:cs typeface="Times New Roman"/>
              </a:rPr>
              <a:t> </a:t>
            </a:r>
            <a:r>
              <a:rPr sz="4400" spc="40" dirty="0"/>
              <a:t>T</a:t>
            </a:r>
            <a:r>
              <a:rPr sz="4400" spc="75" dirty="0"/>
              <a:t>i</a:t>
            </a:r>
            <a:r>
              <a:rPr sz="4400" spc="-35" dirty="0"/>
              <a:t>m</a:t>
            </a:r>
            <a:r>
              <a:rPr sz="4400" spc="10" dirty="0"/>
              <a:t>e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200" y="1463655"/>
            <a:ext cx="10515600" cy="1803400"/>
          </a:xfrm>
          <a:prstGeom prst="rect">
            <a:avLst/>
          </a:prstGeom>
          <a:ln w="12700">
            <a:solidFill>
              <a:srgbClr val="ED7C30"/>
            </a:solidFill>
          </a:ln>
        </p:spPr>
        <p:txBody>
          <a:bodyPr vert="horz" wrap="square" lIns="0" tIns="20955" rIns="0" bIns="0" rtlCol="0">
            <a:spAutoFit/>
          </a:bodyPr>
          <a:lstStyle/>
          <a:p>
            <a:pPr marL="320675" marR="1804670" indent="-229235">
              <a:lnSpc>
                <a:spcPts val="3080"/>
              </a:lnSpc>
              <a:spcBef>
                <a:spcPts val="16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5" dirty="0">
                <a:latin typeface="Calibri"/>
                <a:cs typeface="Calibri"/>
              </a:rPr>
              <a:t>Ova</a:t>
            </a:r>
            <a:r>
              <a:rPr sz="2750" spc="-5" dirty="0">
                <a:latin typeface="Calibri"/>
                <a:cs typeface="Calibri"/>
              </a:rPr>
              <a:t> metrika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pokazuje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koliko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vremena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gledaoci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provedu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na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prezentaciji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nakon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pregleda</a:t>
            </a:r>
            <a:r>
              <a:rPr sz="2750" spc="2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sadržaja!!</a:t>
            </a:r>
            <a:endParaRPr sz="2750">
              <a:latin typeface="Calibri"/>
              <a:cs typeface="Calibri"/>
            </a:endParaRPr>
          </a:p>
          <a:p>
            <a:pPr marL="320675" indent="-229235">
              <a:lnSpc>
                <a:spcPts val="3190"/>
              </a:lnSpc>
              <a:spcBef>
                <a:spcPts val="61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15" dirty="0">
                <a:latin typeface="Calibri"/>
                <a:cs typeface="Calibri"/>
              </a:rPr>
              <a:t>Na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kraju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sadržaja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poželjno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linkovsti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neki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drugi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sadržaj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okviru</a:t>
            </a:r>
            <a:endParaRPr sz="2750">
              <a:latin typeface="Calibri"/>
              <a:cs typeface="Calibri"/>
            </a:endParaRPr>
          </a:p>
          <a:p>
            <a:pPr marL="320675">
              <a:lnSpc>
                <a:spcPts val="3190"/>
              </a:lnSpc>
            </a:pPr>
            <a:r>
              <a:rPr sz="2750" spc="-10" dirty="0">
                <a:latin typeface="Calibri"/>
                <a:cs typeface="Calibri"/>
              </a:rPr>
              <a:t>prezentacije.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7575" y="3428612"/>
            <a:ext cx="3361054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0" dirty="0">
                <a:latin typeface="Calibri"/>
                <a:cs typeface="Calibri"/>
              </a:rPr>
              <a:t>E</a:t>
            </a:r>
            <a:r>
              <a:rPr sz="4400" spc="15" dirty="0">
                <a:latin typeface="Calibri"/>
                <a:cs typeface="Calibri"/>
              </a:rPr>
              <a:t>N</a:t>
            </a:r>
            <a:r>
              <a:rPr sz="4400" spc="-10" dirty="0">
                <a:latin typeface="Calibri"/>
                <a:cs typeface="Calibri"/>
              </a:rPr>
              <a:t>G</a:t>
            </a:r>
            <a:r>
              <a:rPr sz="4400" spc="15" dirty="0">
                <a:latin typeface="Calibri"/>
                <a:cs typeface="Calibri"/>
              </a:rPr>
              <a:t>A</a:t>
            </a:r>
            <a:r>
              <a:rPr sz="4400" spc="-15" dirty="0">
                <a:latin typeface="Calibri"/>
                <a:cs typeface="Calibri"/>
              </a:rPr>
              <a:t>G</a:t>
            </a:r>
            <a:r>
              <a:rPr sz="4400" spc="20" dirty="0">
                <a:latin typeface="Calibri"/>
                <a:cs typeface="Calibri"/>
              </a:rPr>
              <a:t>E</a:t>
            </a:r>
            <a:r>
              <a:rPr sz="4400" spc="-15" dirty="0">
                <a:latin typeface="Calibri"/>
                <a:cs typeface="Calibri"/>
              </a:rPr>
              <a:t>M</a:t>
            </a:r>
            <a:r>
              <a:rPr sz="4400" spc="20" dirty="0">
                <a:latin typeface="Calibri"/>
                <a:cs typeface="Calibri"/>
              </a:rPr>
              <a:t>E</a:t>
            </a:r>
            <a:r>
              <a:rPr sz="4400" spc="15" dirty="0">
                <a:latin typeface="Calibri"/>
                <a:cs typeface="Calibri"/>
              </a:rPr>
              <a:t>NT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8200" y="4270948"/>
            <a:ext cx="10011410" cy="2247265"/>
          </a:xfrm>
          <a:custGeom>
            <a:avLst/>
            <a:gdLst/>
            <a:ahLst/>
            <a:cxnLst/>
            <a:rect l="l" t="t" r="r" b="b"/>
            <a:pathLst>
              <a:path w="10011410" h="2247265">
                <a:moveTo>
                  <a:pt x="0" y="2246756"/>
                </a:moveTo>
                <a:lnTo>
                  <a:pt x="10010790" y="2246756"/>
                </a:lnTo>
                <a:lnTo>
                  <a:pt x="10010790" y="0"/>
                </a:lnTo>
                <a:lnTo>
                  <a:pt x="0" y="0"/>
                </a:lnTo>
                <a:lnTo>
                  <a:pt x="0" y="2246756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30260" y="4290692"/>
            <a:ext cx="6645275" cy="2156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57200" indent="-457834">
              <a:lnSpc>
                <a:spcPct val="100000"/>
              </a:lnSpc>
              <a:spcBef>
                <a:spcPts val="130"/>
              </a:spcBef>
              <a:buFont typeface="Microsoft Sans Serif"/>
              <a:buChar char="•"/>
              <a:tabLst>
                <a:tab pos="457200" algn="l"/>
                <a:tab pos="457834" algn="l"/>
              </a:tabLst>
            </a:pPr>
            <a:r>
              <a:rPr sz="2750" dirty="0">
                <a:latin typeface="Calibri"/>
                <a:cs typeface="Calibri"/>
              </a:rPr>
              <a:t>Izbeći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pasivnost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posetilaca</a:t>
            </a:r>
            <a:endParaRPr sz="2750">
              <a:latin typeface="Calibri"/>
              <a:cs typeface="Calibri"/>
            </a:endParaRPr>
          </a:p>
          <a:p>
            <a:pPr marL="457200" indent="-457834">
              <a:lnSpc>
                <a:spcPct val="100000"/>
              </a:lnSpc>
              <a:spcBef>
                <a:spcPts val="80"/>
              </a:spcBef>
              <a:buFont typeface="Microsoft Sans Serif"/>
              <a:buChar char="•"/>
              <a:tabLst>
                <a:tab pos="457200" algn="l"/>
                <a:tab pos="457834" algn="l"/>
              </a:tabLst>
            </a:pPr>
            <a:r>
              <a:rPr sz="2750" spc="-10" dirty="0">
                <a:latin typeface="Calibri"/>
                <a:cs typeface="Calibri"/>
              </a:rPr>
              <a:t>Podržati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lajkove,</a:t>
            </a:r>
            <a:r>
              <a:rPr sz="2750" spc="-4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komentare,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subovi</a:t>
            </a:r>
            <a:endParaRPr sz="2750">
              <a:latin typeface="Calibri"/>
              <a:cs typeface="Calibri"/>
            </a:endParaRPr>
          </a:p>
          <a:p>
            <a:pPr marL="457200" indent="-457834">
              <a:lnSpc>
                <a:spcPct val="100000"/>
              </a:lnSpc>
              <a:spcBef>
                <a:spcPts val="75"/>
              </a:spcBef>
              <a:buFont typeface="Microsoft Sans Serif"/>
              <a:buChar char="•"/>
              <a:tabLst>
                <a:tab pos="457200" algn="l"/>
                <a:tab pos="457834" algn="l"/>
              </a:tabLst>
            </a:pPr>
            <a:r>
              <a:rPr sz="2750" spc="-5" dirty="0">
                <a:latin typeface="Calibri"/>
                <a:cs typeface="Calibri"/>
              </a:rPr>
              <a:t>(Call-to-Action).</a:t>
            </a:r>
            <a:endParaRPr sz="2750">
              <a:latin typeface="Calibri"/>
              <a:cs typeface="Calibri"/>
            </a:endParaRPr>
          </a:p>
          <a:p>
            <a:pPr marL="457200" indent="-457834">
              <a:lnSpc>
                <a:spcPct val="100000"/>
              </a:lnSpc>
              <a:spcBef>
                <a:spcPts val="5"/>
              </a:spcBef>
              <a:buFont typeface="Microsoft Sans Serif"/>
              <a:buChar char="•"/>
              <a:tabLst>
                <a:tab pos="457200" algn="l"/>
                <a:tab pos="457834" algn="l"/>
                <a:tab pos="3059430" algn="l"/>
              </a:tabLst>
            </a:pPr>
            <a:r>
              <a:rPr sz="2750" dirty="0">
                <a:latin typeface="Calibri"/>
                <a:cs typeface="Calibri"/>
              </a:rPr>
              <a:t>jasnu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„subscribe“	instrukciju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kraju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endParaRPr sz="2750">
              <a:latin typeface="Calibri"/>
              <a:cs typeface="Calibri"/>
            </a:endParaRPr>
          </a:p>
          <a:p>
            <a:pPr marL="457200" indent="-457834">
              <a:lnSpc>
                <a:spcPct val="100000"/>
              </a:lnSpc>
              <a:spcBef>
                <a:spcPts val="80"/>
              </a:spcBef>
              <a:buFont typeface="Microsoft Sans Serif"/>
              <a:buChar char="•"/>
              <a:tabLst>
                <a:tab pos="457200" algn="l"/>
                <a:tab pos="457834" algn="l"/>
              </a:tabLst>
            </a:pPr>
            <a:r>
              <a:rPr sz="2750" dirty="0">
                <a:latin typeface="Calibri"/>
                <a:cs typeface="Calibri"/>
              </a:rPr>
              <a:t>odgovarati</a:t>
            </a:r>
            <a:r>
              <a:rPr sz="2750" spc="-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komentare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9805" y="4536894"/>
            <a:ext cx="10295255" cy="105537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240665" indent="-228600">
              <a:lnSpc>
                <a:spcPct val="100000"/>
              </a:lnSpc>
              <a:spcBef>
                <a:spcPts val="844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750" spc="-5" dirty="0">
                <a:latin typeface="Calibri"/>
                <a:cs typeface="Calibri"/>
              </a:rPr>
              <a:t>Optimizovati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postojeći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b="1" spc="-5" dirty="0">
                <a:latin typeface="Calibri"/>
                <a:cs typeface="Calibri"/>
              </a:rPr>
              <a:t>oko</a:t>
            </a:r>
            <a:r>
              <a:rPr sz="2750" b="1" spc="70" dirty="0">
                <a:latin typeface="Calibri"/>
                <a:cs typeface="Calibri"/>
              </a:rPr>
              <a:t> </a:t>
            </a:r>
            <a:r>
              <a:rPr sz="2750" b="1" spc="-5" dirty="0">
                <a:latin typeface="Calibri"/>
                <a:cs typeface="Calibri"/>
              </a:rPr>
              <a:t>izabrane</a:t>
            </a:r>
            <a:r>
              <a:rPr sz="2750" b="1" spc="95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ključne</a:t>
            </a:r>
            <a:r>
              <a:rPr sz="2750" b="1" spc="170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reči</a:t>
            </a:r>
            <a:r>
              <a:rPr sz="2750" b="1" spc="55" dirty="0">
                <a:latin typeface="Calibri"/>
                <a:cs typeface="Calibri"/>
              </a:rPr>
              <a:t> </a:t>
            </a:r>
            <a:r>
              <a:rPr sz="2750" b="1" spc="-5" dirty="0">
                <a:latin typeface="Calibri"/>
                <a:cs typeface="Calibri"/>
              </a:rPr>
              <a:t>krzo</a:t>
            </a:r>
            <a:r>
              <a:rPr sz="2750" b="1" spc="60" dirty="0">
                <a:latin typeface="Calibri"/>
                <a:cs typeface="Calibri"/>
              </a:rPr>
              <a:t> </a:t>
            </a:r>
            <a:r>
              <a:rPr sz="2750" b="1" spc="15" dirty="0">
                <a:latin typeface="Calibri"/>
                <a:cs typeface="Calibri"/>
              </a:rPr>
              <a:t>meta</a:t>
            </a:r>
            <a:r>
              <a:rPr sz="2750" b="1" spc="30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title</a:t>
            </a:r>
            <a:endParaRPr sz="2750">
              <a:latin typeface="Calibri"/>
              <a:cs typeface="Calibri"/>
            </a:endParaRPr>
          </a:p>
          <a:p>
            <a:pPr marL="240665" indent="-228600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750" spc="-20" dirty="0">
                <a:latin typeface="Calibri"/>
                <a:cs typeface="Calibri"/>
              </a:rPr>
              <a:t>Kreirati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novi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tu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ključnu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reč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55727" y="1129162"/>
            <a:ext cx="3020695" cy="1442720"/>
            <a:chOff x="955727" y="1129162"/>
            <a:chExt cx="3020695" cy="1442720"/>
          </a:xfrm>
        </p:grpSpPr>
        <p:sp>
          <p:nvSpPr>
            <p:cNvPr id="4" name="object 4"/>
            <p:cNvSpPr/>
            <p:nvPr/>
          </p:nvSpPr>
          <p:spPr>
            <a:xfrm>
              <a:off x="955727" y="1129162"/>
              <a:ext cx="3020695" cy="1442720"/>
            </a:xfrm>
            <a:custGeom>
              <a:avLst/>
              <a:gdLst/>
              <a:ahLst/>
              <a:cxnLst/>
              <a:rect l="l" t="t" r="r" b="b"/>
              <a:pathLst>
                <a:path w="3020695" h="1442720">
                  <a:moveTo>
                    <a:pt x="182139" y="0"/>
                  </a:moveTo>
                  <a:lnTo>
                    <a:pt x="0" y="779251"/>
                  </a:lnTo>
                  <a:lnTo>
                    <a:pt x="2838148" y="1442709"/>
                  </a:lnTo>
                  <a:lnTo>
                    <a:pt x="3020266" y="663427"/>
                  </a:lnTo>
                  <a:lnTo>
                    <a:pt x="182139" y="0"/>
                  </a:lnTo>
                  <a:close/>
                </a:path>
              </a:pathLst>
            </a:custGeom>
            <a:solidFill>
              <a:srgbClr val="DAE3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298" y="1303903"/>
              <a:ext cx="2364601" cy="770016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4675266" y="1969008"/>
            <a:ext cx="3959225" cy="2334895"/>
            <a:chOff x="4675266" y="1969008"/>
            <a:chExt cx="3959225" cy="2334895"/>
          </a:xfrm>
        </p:grpSpPr>
        <p:sp>
          <p:nvSpPr>
            <p:cNvPr id="7" name="object 7"/>
            <p:cNvSpPr/>
            <p:nvPr/>
          </p:nvSpPr>
          <p:spPr>
            <a:xfrm>
              <a:off x="5877183" y="3112770"/>
              <a:ext cx="2757170" cy="1191260"/>
            </a:xfrm>
            <a:custGeom>
              <a:avLst/>
              <a:gdLst/>
              <a:ahLst/>
              <a:cxnLst/>
              <a:rect l="l" t="t" r="r" b="b"/>
              <a:pathLst>
                <a:path w="2757170" h="1191260">
                  <a:moveTo>
                    <a:pt x="2636885" y="0"/>
                  </a:moveTo>
                  <a:lnTo>
                    <a:pt x="0" y="399531"/>
                  </a:lnTo>
                  <a:lnTo>
                    <a:pt x="119877" y="1190756"/>
                  </a:lnTo>
                  <a:lnTo>
                    <a:pt x="2756794" y="791205"/>
                  </a:lnTo>
                  <a:lnTo>
                    <a:pt x="2636885" y="0"/>
                  </a:lnTo>
                  <a:close/>
                </a:path>
              </a:pathLst>
            </a:custGeom>
            <a:solidFill>
              <a:srgbClr val="ACB8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94792" y="3420099"/>
              <a:ext cx="1636570" cy="44260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18420" y="3359901"/>
              <a:ext cx="631819" cy="25796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75266" y="1969008"/>
              <a:ext cx="1669907" cy="1382908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8720967" y="1224412"/>
            <a:ext cx="2827655" cy="1956435"/>
            <a:chOff x="8720967" y="1224412"/>
            <a:chExt cx="2827655" cy="1956435"/>
          </a:xfrm>
        </p:grpSpPr>
        <p:sp>
          <p:nvSpPr>
            <p:cNvPr id="12" name="object 12"/>
            <p:cNvSpPr/>
            <p:nvPr/>
          </p:nvSpPr>
          <p:spPr>
            <a:xfrm>
              <a:off x="8720967" y="1224412"/>
              <a:ext cx="2827655" cy="1956435"/>
            </a:xfrm>
            <a:custGeom>
              <a:avLst/>
              <a:gdLst/>
              <a:ahLst/>
              <a:cxnLst/>
              <a:rect l="l" t="t" r="r" b="b"/>
              <a:pathLst>
                <a:path w="2827654" h="1956435">
                  <a:moveTo>
                    <a:pt x="329183" y="0"/>
                  </a:moveTo>
                  <a:lnTo>
                    <a:pt x="0" y="1345295"/>
                  </a:lnTo>
                  <a:lnTo>
                    <a:pt x="2498079" y="1956419"/>
                  </a:lnTo>
                  <a:lnTo>
                    <a:pt x="2827263" y="611123"/>
                  </a:lnTo>
                  <a:lnTo>
                    <a:pt x="329183" y="0"/>
                  </a:lnTo>
                  <a:close/>
                </a:path>
              </a:pathLst>
            </a:custGeom>
            <a:solidFill>
              <a:srgbClr val="FFD9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23710" y="1463405"/>
              <a:ext cx="1803531" cy="1374648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562100" y="2827385"/>
            <a:ext cx="2162175" cy="1476375"/>
            <a:chOff x="1562100" y="2827385"/>
            <a:chExt cx="2162175" cy="1476375"/>
          </a:xfrm>
        </p:grpSpPr>
        <p:sp>
          <p:nvSpPr>
            <p:cNvPr id="15" name="object 15"/>
            <p:cNvSpPr/>
            <p:nvPr/>
          </p:nvSpPr>
          <p:spPr>
            <a:xfrm>
              <a:off x="1562100" y="2827385"/>
              <a:ext cx="2162175" cy="1476375"/>
            </a:xfrm>
            <a:custGeom>
              <a:avLst/>
              <a:gdLst/>
              <a:ahLst/>
              <a:cxnLst/>
              <a:rect l="l" t="t" r="r" b="b"/>
              <a:pathLst>
                <a:path w="2162175" h="1476375">
                  <a:moveTo>
                    <a:pt x="1890003" y="0"/>
                  </a:moveTo>
                  <a:lnTo>
                    <a:pt x="0" y="561593"/>
                  </a:lnTo>
                  <a:lnTo>
                    <a:pt x="271784" y="1476140"/>
                  </a:lnTo>
                  <a:lnTo>
                    <a:pt x="2161793" y="914674"/>
                  </a:lnTo>
                  <a:lnTo>
                    <a:pt x="1890003" y="0"/>
                  </a:lnTo>
                  <a:close/>
                </a:path>
              </a:pathLst>
            </a:custGeom>
            <a:solidFill>
              <a:srgbClr val="8E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86512" y="3847469"/>
              <a:ext cx="176402" cy="8153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17751" y="3073511"/>
              <a:ext cx="1515115" cy="910605"/>
            </a:xfrm>
            <a:prstGeom prst="rect">
              <a:avLst/>
            </a:prstGeom>
          </p:spPr>
        </p:pic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101468" y="497580"/>
            <a:ext cx="3208020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5" dirty="0">
                <a:latin typeface="Times New Roman"/>
                <a:cs typeface="Times New Roman"/>
              </a:rPr>
              <a:t>KLJUČNE</a:t>
            </a:r>
            <a:r>
              <a:rPr sz="3600" spc="-160" dirty="0">
                <a:latin typeface="Times New Roman"/>
                <a:cs typeface="Times New Roman"/>
              </a:rPr>
              <a:t> </a:t>
            </a:r>
            <a:r>
              <a:rPr sz="3600" spc="-5" dirty="0">
                <a:latin typeface="Times New Roman"/>
                <a:cs typeface="Times New Roman"/>
              </a:rPr>
              <a:t>REČI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486410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0" dirty="0"/>
              <a:t>Naslov</a:t>
            </a:r>
            <a:r>
              <a:rPr sz="4400" spc="-200" dirty="0"/>
              <a:t> </a:t>
            </a:r>
            <a:r>
              <a:rPr sz="4400" spc="15" dirty="0"/>
              <a:t>video</a:t>
            </a:r>
            <a:r>
              <a:rPr sz="4400" spc="-50" dirty="0"/>
              <a:t> </a:t>
            </a:r>
            <a:r>
              <a:rPr sz="4400" spc="15" dirty="0"/>
              <a:t>sadržaja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8200" y="1825621"/>
            <a:ext cx="10515600" cy="2841625"/>
          </a:xfrm>
          <a:prstGeom prst="rect">
            <a:avLst/>
          </a:prstGeom>
          <a:ln w="12700">
            <a:solidFill>
              <a:srgbClr val="ED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0675" indent="-229870">
              <a:lnSpc>
                <a:spcPts val="3185"/>
              </a:lnSpc>
              <a:buFont typeface="Microsoft Sans Serif"/>
              <a:buChar char="•"/>
              <a:tabLst>
                <a:tab pos="321310" algn="l"/>
              </a:tabLst>
            </a:pPr>
            <a:r>
              <a:rPr sz="2750" spc="-10" dirty="0">
                <a:latin typeface="Calibri"/>
                <a:cs typeface="Calibri"/>
              </a:rPr>
              <a:t>Inovativan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5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10" dirty="0">
                <a:latin typeface="Calibri"/>
                <a:cs typeface="Calibri"/>
              </a:rPr>
              <a:t>Naslov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mora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privuče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pažnju,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60"/>
              </a:spcBef>
              <a:buFont typeface="Microsoft Sans Serif"/>
              <a:buChar char="•"/>
              <a:tabLst>
                <a:tab pos="321310" algn="l"/>
                <a:tab pos="1283335" algn="l"/>
              </a:tabLst>
            </a:pPr>
            <a:r>
              <a:rPr sz="2750" spc="-35" dirty="0">
                <a:latin typeface="Calibri"/>
                <a:cs typeface="Calibri"/>
              </a:rPr>
              <a:t>Treba</a:t>
            </a:r>
            <a:r>
              <a:rPr sz="2750" spc="-35" dirty="0">
                <a:latin typeface="Times New Roman"/>
                <a:cs typeface="Times New Roman"/>
              </a:rPr>
              <a:t>	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sadrži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frazu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koja</a:t>
            </a:r>
            <a:r>
              <a:rPr sz="2750" spc="-10" dirty="0">
                <a:latin typeface="Calibri"/>
                <a:cs typeface="Calibri"/>
              </a:rPr>
              <a:t> opisiuje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sadržaj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30" dirty="0">
                <a:latin typeface="Calibri"/>
                <a:cs typeface="Calibri"/>
              </a:rPr>
              <a:t>Treba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sadrži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ključnu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reč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dirty="0">
                <a:latin typeface="Calibri"/>
                <a:cs typeface="Calibri"/>
              </a:rPr>
              <a:t>nominative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30" dirty="0">
                <a:latin typeface="Calibri"/>
                <a:cs typeface="Calibri"/>
              </a:rPr>
              <a:t>Treba</a:t>
            </a:r>
            <a:r>
              <a:rPr sz="2750" spc="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poveća</a:t>
            </a:r>
            <a:r>
              <a:rPr sz="2750" spc="-2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CTR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107188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40" dirty="0"/>
              <a:t>O</a:t>
            </a:r>
            <a:r>
              <a:rPr sz="4400" spc="15" dirty="0"/>
              <a:t>P</a:t>
            </a:r>
            <a:r>
              <a:rPr sz="4400" spc="-25" dirty="0"/>
              <a:t>I</a:t>
            </a:r>
            <a:r>
              <a:rPr sz="4400" spc="10" dirty="0"/>
              <a:t>S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838200" y="1825621"/>
            <a:ext cx="10515600" cy="2813050"/>
          </a:xfrm>
          <a:custGeom>
            <a:avLst/>
            <a:gdLst/>
            <a:ahLst/>
            <a:cxnLst/>
            <a:rect l="l" t="t" r="r" b="b"/>
            <a:pathLst>
              <a:path w="10515600" h="2813050">
                <a:moveTo>
                  <a:pt x="0" y="2813054"/>
                </a:moveTo>
                <a:lnTo>
                  <a:pt x="10515599" y="2813054"/>
                </a:lnTo>
                <a:lnTo>
                  <a:pt x="10515599" y="0"/>
                </a:lnTo>
                <a:lnTo>
                  <a:pt x="0" y="0"/>
                </a:lnTo>
                <a:lnTo>
                  <a:pt x="0" y="2813054"/>
                </a:lnTo>
                <a:close/>
              </a:path>
            </a:pathLst>
          </a:custGeom>
          <a:ln w="12700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69" y="1794252"/>
            <a:ext cx="10186035" cy="26339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41300" indent="-229235">
              <a:lnSpc>
                <a:spcPts val="3190"/>
              </a:lnSpc>
              <a:spcBef>
                <a:spcPts val="13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5" dirty="0">
                <a:latin typeface="Calibri"/>
                <a:cs typeface="Calibri"/>
              </a:rPr>
              <a:t>Meta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opis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tekstualnog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sadržaja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mora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sadrži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poziv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akciju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60" dirty="0">
                <a:latin typeface="Calibri"/>
                <a:cs typeface="Calibri"/>
              </a:rPr>
              <a:t>‚‚Treba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-5" dirty="0">
                <a:latin typeface="Calibri"/>
                <a:cs typeface="Calibri"/>
              </a:rPr>
              <a:t>dosta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toga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nagoveštava,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ali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otkriva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sve‚‚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Calibri"/>
              <a:cs typeface="Calibri"/>
            </a:endParaRPr>
          </a:p>
          <a:p>
            <a:pPr marL="241300" marR="5080" indent="-229235">
              <a:lnSpc>
                <a:spcPct val="92200"/>
              </a:lnSpc>
              <a:spcBef>
                <a:spcPts val="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-5" dirty="0">
                <a:latin typeface="Calibri"/>
                <a:cs typeface="Calibri"/>
              </a:rPr>
              <a:t>Preporuka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opis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ispod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ima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više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200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reči.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Prvih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125 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karaktera iz </a:t>
            </a:r>
            <a:r>
              <a:rPr sz="2750" spc="-5" dirty="0">
                <a:latin typeface="Calibri"/>
                <a:cs typeface="Calibri"/>
              </a:rPr>
              <a:t>opisa </a:t>
            </a:r>
            <a:r>
              <a:rPr sz="2750" spc="-55" dirty="0">
                <a:latin typeface="Calibri"/>
                <a:cs typeface="Calibri"/>
              </a:rPr>
              <a:t>YouTube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pokazuje </a:t>
            </a:r>
            <a:r>
              <a:rPr sz="2750" spc="-5" dirty="0">
                <a:latin typeface="Calibri"/>
                <a:cs typeface="Calibri"/>
              </a:rPr>
              <a:t>korisnicima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 </a:t>
            </a:r>
            <a:r>
              <a:rPr sz="2750" spc="-5" dirty="0">
                <a:latin typeface="Calibri"/>
                <a:cs typeface="Calibri"/>
              </a:rPr>
              <a:t>pa na </a:t>
            </a:r>
            <a:r>
              <a:rPr sz="2750" spc="5" dirty="0">
                <a:latin typeface="Calibri"/>
                <a:cs typeface="Calibri"/>
              </a:rPr>
              <a:t>sam početak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opisa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treba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obratiti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posebnu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pažnju.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145415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325" dirty="0"/>
              <a:t>T</a:t>
            </a:r>
            <a:r>
              <a:rPr sz="4400" spc="25" dirty="0"/>
              <a:t>a</a:t>
            </a:r>
            <a:r>
              <a:rPr sz="4400" spc="30" dirty="0"/>
              <a:t>g</a:t>
            </a:r>
            <a:r>
              <a:rPr sz="4400" spc="25" dirty="0"/>
              <a:t>o</a:t>
            </a:r>
            <a:r>
              <a:rPr sz="4400" spc="10" dirty="0"/>
              <a:t>vi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8200" y="1825621"/>
            <a:ext cx="10515600" cy="1527175"/>
          </a:xfrm>
          <a:prstGeom prst="rect">
            <a:avLst/>
          </a:prstGeom>
          <a:ln w="12700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0675" indent="-229870">
              <a:lnSpc>
                <a:spcPts val="3185"/>
              </a:lnSpc>
              <a:buFont typeface="Microsoft Sans Serif"/>
              <a:buChar char="•"/>
              <a:tabLst>
                <a:tab pos="321310" algn="l"/>
              </a:tabLst>
            </a:pPr>
            <a:r>
              <a:rPr sz="2750" spc="-25" dirty="0">
                <a:latin typeface="Calibri"/>
                <a:cs typeface="Calibri"/>
              </a:rPr>
              <a:t>Pet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oznaka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minimum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treba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imakod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svojih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videa.</a:t>
            </a:r>
            <a:endParaRPr sz="2750">
              <a:latin typeface="Calibri"/>
              <a:cs typeface="Calibri"/>
            </a:endParaRPr>
          </a:p>
          <a:p>
            <a:pPr marL="396875" indent="-306070">
              <a:lnSpc>
                <a:spcPct val="100000"/>
              </a:lnSpc>
              <a:spcBef>
                <a:spcPts val="750"/>
              </a:spcBef>
              <a:buFont typeface="Microsoft Sans Serif"/>
              <a:buChar char="•"/>
              <a:tabLst>
                <a:tab pos="396875" algn="l"/>
                <a:tab pos="397510" algn="l"/>
              </a:tabLst>
            </a:pPr>
            <a:r>
              <a:rPr sz="2750" dirty="0">
                <a:latin typeface="Calibri"/>
                <a:cs typeface="Calibri"/>
              </a:rPr>
              <a:t>jedan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-5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tagova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treba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bude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ključna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reč</a:t>
            </a:r>
            <a:endParaRPr sz="2750">
              <a:latin typeface="Calibri"/>
              <a:cs typeface="Calibri"/>
            </a:endParaRPr>
          </a:p>
          <a:p>
            <a:pPr marL="396875" indent="-306070">
              <a:lnSpc>
                <a:spcPct val="100000"/>
              </a:lnSpc>
              <a:spcBef>
                <a:spcPts val="760"/>
              </a:spcBef>
              <a:buFont typeface="Microsoft Sans Serif"/>
              <a:buChar char="•"/>
              <a:tabLst>
                <a:tab pos="396875" algn="l"/>
                <a:tab pos="397510" algn="l"/>
              </a:tabLst>
            </a:pPr>
            <a:r>
              <a:rPr sz="2750" spc="-5" dirty="0">
                <a:latin typeface="Calibri"/>
                <a:cs typeface="Calibri"/>
              </a:rPr>
              <a:t>negovanje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brend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searcha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7566" y="3462271"/>
            <a:ext cx="603885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0" dirty="0">
                <a:latin typeface="Calibri Light"/>
                <a:cs typeface="Calibri Light"/>
              </a:rPr>
              <a:t>Ključna</a:t>
            </a:r>
            <a:r>
              <a:rPr sz="4400" spc="-155" dirty="0">
                <a:latin typeface="Calibri Light"/>
                <a:cs typeface="Calibri Light"/>
              </a:rPr>
              <a:t> </a:t>
            </a:r>
            <a:r>
              <a:rPr sz="4400" spc="-25" dirty="0">
                <a:latin typeface="Calibri Light"/>
                <a:cs typeface="Calibri Light"/>
              </a:rPr>
              <a:t>reč</a:t>
            </a:r>
            <a:r>
              <a:rPr sz="4400" spc="15" dirty="0">
                <a:latin typeface="Calibri Light"/>
                <a:cs typeface="Calibri Light"/>
              </a:rPr>
              <a:t> u</a:t>
            </a:r>
            <a:r>
              <a:rPr sz="4400" spc="-15" dirty="0">
                <a:latin typeface="Calibri Light"/>
                <a:cs typeface="Calibri Light"/>
              </a:rPr>
              <a:t> </a:t>
            </a:r>
            <a:r>
              <a:rPr sz="4400" spc="25" dirty="0">
                <a:latin typeface="Calibri Light"/>
                <a:cs typeface="Calibri Light"/>
              </a:rPr>
              <a:t>samom</a:t>
            </a:r>
            <a:r>
              <a:rPr sz="4400" spc="-155" dirty="0">
                <a:latin typeface="Calibri Light"/>
                <a:cs typeface="Calibri Light"/>
              </a:rPr>
              <a:t> </a:t>
            </a:r>
            <a:r>
              <a:rPr sz="4400" spc="15" dirty="0">
                <a:latin typeface="Calibri Light"/>
                <a:cs typeface="Calibri Light"/>
              </a:rPr>
              <a:t>videu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4875" y="4549771"/>
            <a:ext cx="10515600" cy="1527175"/>
          </a:xfrm>
          <a:prstGeom prst="rect">
            <a:avLst/>
          </a:prstGeom>
          <a:ln w="12700">
            <a:solidFill>
              <a:srgbClr val="FFC000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320675" marR="1002665" indent="-229235">
              <a:lnSpc>
                <a:spcPts val="3080"/>
              </a:lnSpc>
              <a:spcBef>
                <a:spcPts val="19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latin typeface="Calibri"/>
                <a:cs typeface="Calibri"/>
              </a:rPr>
              <a:t>Ključna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reč,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fraza,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treba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bude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izgvorena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bar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jednom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roku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trajanja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61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latin typeface="Calibri"/>
                <a:cs typeface="Calibri"/>
              </a:rPr>
              <a:t>ubacivanje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-10" dirty="0">
                <a:latin typeface="Calibri"/>
                <a:cs typeface="Calibri"/>
              </a:rPr>
              <a:t>transkripata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455168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20" dirty="0"/>
              <a:t>Naslovna</a:t>
            </a:r>
            <a:r>
              <a:rPr sz="4400" spc="-204" dirty="0"/>
              <a:t> </a:t>
            </a:r>
            <a:r>
              <a:rPr sz="4400" spc="-5" dirty="0"/>
              <a:t>fotografije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8200" y="1825621"/>
            <a:ext cx="10515600" cy="1603375"/>
          </a:xfrm>
          <a:prstGeom prst="rect">
            <a:avLst/>
          </a:prstGeom>
          <a:ln w="12700">
            <a:solidFill>
              <a:srgbClr val="ED7C30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320675" marR="2038985" indent="-229235">
              <a:lnSpc>
                <a:spcPts val="2700"/>
              </a:lnSpc>
              <a:spcBef>
                <a:spcPts val="24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5" dirty="0">
                <a:latin typeface="Calibri"/>
                <a:cs typeface="Calibri"/>
              </a:rPr>
              <a:t>Ova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fotografija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treba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odskače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naslovnih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fotografija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konkurentskih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ts val="3000"/>
              </a:lnSpc>
              <a:spcBef>
                <a:spcPts val="39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latin typeface="Calibri"/>
                <a:cs typeface="Calibri"/>
              </a:rPr>
              <a:t>treba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što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jednostavniji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način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asociran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glavnu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temu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endParaRPr sz="2750">
              <a:latin typeface="Calibri"/>
              <a:cs typeface="Calibri"/>
            </a:endParaRPr>
          </a:p>
          <a:p>
            <a:pPr marL="320675">
              <a:lnSpc>
                <a:spcPts val="3000"/>
              </a:lnSpc>
            </a:pPr>
            <a:r>
              <a:rPr sz="2750" spc="5" dirty="0">
                <a:latin typeface="Calibri"/>
                <a:cs typeface="Calibri"/>
              </a:rPr>
              <a:t>sadržaja.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66495" y="3663248"/>
            <a:ext cx="279019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45" dirty="0">
                <a:solidFill>
                  <a:srgbClr val="444444"/>
                </a:solidFill>
                <a:latin typeface="Calibri Light"/>
                <a:cs typeface="Calibri Light"/>
              </a:rPr>
              <a:t>Trailer</a:t>
            </a:r>
            <a:r>
              <a:rPr sz="4400" spc="-114" dirty="0">
                <a:solidFill>
                  <a:srgbClr val="444444"/>
                </a:solidFill>
                <a:latin typeface="Calibri Light"/>
                <a:cs typeface="Calibri Light"/>
              </a:rPr>
              <a:t> </a:t>
            </a:r>
            <a:r>
              <a:rPr sz="4400" spc="15" dirty="0">
                <a:solidFill>
                  <a:srgbClr val="444444"/>
                </a:solidFill>
                <a:latin typeface="Calibri Light"/>
                <a:cs typeface="Calibri Light"/>
              </a:rPr>
              <a:t>video</a:t>
            </a:r>
            <a:endParaRPr sz="4400">
              <a:latin typeface="Calibri Light"/>
              <a:cs typeface="Calibri 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1550" y="4521256"/>
            <a:ext cx="10515600" cy="867410"/>
          </a:xfrm>
          <a:prstGeom prst="rect">
            <a:avLst/>
          </a:prstGeom>
          <a:ln w="12700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0675" indent="-229235">
              <a:lnSpc>
                <a:spcPts val="3210"/>
              </a:lnSpc>
              <a:buFont typeface="Microsoft Sans Serif"/>
              <a:buChar char="•"/>
              <a:tabLst>
                <a:tab pos="321310" algn="l"/>
              </a:tabLst>
            </a:pPr>
            <a:r>
              <a:rPr sz="2750" spc="-20" dirty="0">
                <a:latin typeface="Calibri"/>
                <a:cs typeface="Calibri"/>
              </a:rPr>
              <a:t>Prilika</a:t>
            </a:r>
            <a:r>
              <a:rPr sz="2750" spc="1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</a:t>
            </a:r>
            <a:r>
              <a:rPr sz="2750" spc="-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suscribing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8716" y="3030330"/>
            <a:ext cx="10515600" cy="1063625"/>
          </a:xfrm>
          <a:custGeom>
            <a:avLst/>
            <a:gdLst/>
            <a:ahLst/>
            <a:cxnLst/>
            <a:rect l="l" t="t" r="r" b="b"/>
            <a:pathLst>
              <a:path w="10515600" h="1063625">
                <a:moveTo>
                  <a:pt x="10515599" y="0"/>
                </a:moveTo>
                <a:lnTo>
                  <a:pt x="0" y="0"/>
                </a:lnTo>
                <a:lnTo>
                  <a:pt x="0" y="1063264"/>
                </a:lnTo>
                <a:lnTo>
                  <a:pt x="10515599" y="1063264"/>
                </a:lnTo>
                <a:lnTo>
                  <a:pt x="10515599" y="0"/>
                </a:lnTo>
                <a:close/>
              </a:path>
            </a:pathLst>
          </a:custGeom>
          <a:solidFill>
            <a:srgbClr val="DAE3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37536" y="2914646"/>
            <a:ext cx="4596130" cy="10331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07975" indent="-295275">
              <a:lnSpc>
                <a:spcPct val="100000"/>
              </a:lnSpc>
              <a:spcBef>
                <a:spcPts val="110"/>
              </a:spcBef>
              <a:buSzPct val="98484"/>
              <a:buFont typeface="Microsoft Sans Serif"/>
              <a:buChar char="•"/>
              <a:tabLst>
                <a:tab pos="307975" algn="l"/>
              </a:tabLst>
            </a:pPr>
            <a:r>
              <a:rPr sz="6600" spc="-15" dirty="0">
                <a:latin typeface="Calibri"/>
                <a:cs typeface="Calibri"/>
              </a:rPr>
              <a:t>Pitanja?????</a:t>
            </a:r>
            <a:endParaRPr sz="6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203517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30" dirty="0"/>
              <a:t>Statistika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55" y="1702673"/>
            <a:ext cx="10325735" cy="4260850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317500" indent="-305435">
              <a:lnSpc>
                <a:spcPct val="100000"/>
              </a:lnSpc>
              <a:spcBef>
                <a:spcPts val="850"/>
              </a:spcBef>
              <a:buFont typeface="Microsoft Sans Serif"/>
              <a:buChar char="•"/>
              <a:tabLst>
                <a:tab pos="317500" algn="l"/>
                <a:tab pos="318135" algn="l"/>
              </a:tabLst>
            </a:pPr>
            <a:r>
              <a:rPr sz="2750" spc="-55" dirty="0">
                <a:latin typeface="Calibri"/>
                <a:cs typeface="Calibri"/>
              </a:rPr>
              <a:t>You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35" dirty="0">
                <a:latin typeface="Calibri"/>
                <a:cs typeface="Calibri"/>
              </a:rPr>
              <a:t>Tube-u,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korisnici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proseku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gledaju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oko</a:t>
            </a:r>
            <a:r>
              <a:rPr sz="2750" spc="-6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5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milijardi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dnevno</a:t>
            </a:r>
            <a:endParaRPr sz="2750">
              <a:latin typeface="Calibri"/>
              <a:cs typeface="Calibri"/>
            </a:endParaRPr>
          </a:p>
          <a:p>
            <a:pPr marL="317500" indent="-3054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17500" algn="l"/>
                <a:tab pos="318135" algn="l"/>
              </a:tabLst>
            </a:pPr>
            <a:r>
              <a:rPr sz="2750" spc="5" dirty="0">
                <a:latin typeface="Calibri"/>
                <a:cs typeface="Calibri"/>
              </a:rPr>
              <a:t>Facebook-u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oko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100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miliona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sati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dnevno</a:t>
            </a:r>
            <a:endParaRPr sz="2750">
              <a:latin typeface="Calibri"/>
              <a:cs typeface="Calibri"/>
            </a:endParaRP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25" dirty="0">
                <a:latin typeface="Calibri"/>
                <a:cs typeface="Calibri"/>
              </a:rPr>
              <a:t>82%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korisnika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-40" dirty="0">
                <a:latin typeface="Calibri"/>
                <a:cs typeface="Calibri"/>
              </a:rPr>
              <a:t>Twitter-a</a:t>
            </a:r>
            <a:r>
              <a:rPr sz="2750" spc="3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redovno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prati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sadržaje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ovoj</a:t>
            </a:r>
            <a:r>
              <a:rPr sz="2750" spc="-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platformi</a:t>
            </a:r>
            <a:endParaRPr sz="2750">
              <a:latin typeface="Calibri"/>
              <a:cs typeface="Calibri"/>
            </a:endParaRPr>
          </a:p>
          <a:p>
            <a:pPr marL="241300" marR="566420" indent="-229235">
              <a:lnSpc>
                <a:spcPts val="3080"/>
              </a:lnSpc>
              <a:spcBef>
                <a:spcPts val="97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dirty="0">
                <a:latin typeface="Calibri"/>
                <a:cs typeface="Calibri"/>
              </a:rPr>
              <a:t>Prosečan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korisnik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netu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potroši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88%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svog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vremena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više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zapise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nego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tekstualne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sadržaje</a:t>
            </a:r>
            <a:endParaRPr sz="2750">
              <a:latin typeface="Calibri"/>
              <a:cs typeface="Calibri"/>
            </a:endParaRPr>
          </a:p>
          <a:p>
            <a:pPr marL="241300" marR="109855" indent="-229235">
              <a:lnSpc>
                <a:spcPts val="3080"/>
              </a:lnSpc>
              <a:spcBef>
                <a:spcPts val="900"/>
              </a:spcBef>
              <a:buFont typeface="Microsoft Sans Serif"/>
              <a:buChar char="•"/>
              <a:tabLst>
                <a:tab pos="317500" algn="l"/>
                <a:tab pos="318135" algn="l"/>
              </a:tabLst>
            </a:pPr>
            <a:r>
              <a:rPr dirty="0"/>
              <a:t>	</a:t>
            </a:r>
            <a:r>
              <a:rPr sz="2750" spc="-10" dirty="0">
                <a:latin typeface="Calibri"/>
                <a:cs typeface="Calibri"/>
              </a:rPr>
              <a:t>Više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70%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marketing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profesionalaca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aktivno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optimizuje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zapis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SEO.</a:t>
            </a:r>
            <a:endParaRPr sz="2750">
              <a:latin typeface="Calibri"/>
              <a:cs typeface="Calibri"/>
            </a:endParaRPr>
          </a:p>
          <a:p>
            <a:pPr marL="241300" marR="138430" indent="-229235">
              <a:lnSpc>
                <a:spcPts val="3080"/>
              </a:lnSpc>
              <a:spcBef>
                <a:spcPts val="90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dirty="0">
                <a:latin typeface="Calibri"/>
                <a:cs typeface="Calibri"/>
              </a:rPr>
              <a:t>e-mail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marketing,</a:t>
            </a:r>
            <a:r>
              <a:rPr sz="2750" spc="18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3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puta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više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korisnika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klikne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link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mailu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ako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vodi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ka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zapisu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ili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ako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zapis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nalazi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mailu…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307334"/>
            <a:ext cx="936561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10" dirty="0"/>
              <a:t>Percepcija</a:t>
            </a:r>
            <a:r>
              <a:rPr sz="4400" spc="-70" dirty="0"/>
              <a:t> </a:t>
            </a:r>
            <a:r>
              <a:rPr sz="4400" dirty="0"/>
              <a:t>informacije</a:t>
            </a:r>
            <a:r>
              <a:rPr sz="4400" spc="-150" dirty="0"/>
              <a:t> </a:t>
            </a:r>
            <a:r>
              <a:rPr sz="4400" spc="5" dirty="0"/>
              <a:t>iz</a:t>
            </a:r>
            <a:r>
              <a:rPr sz="4400" spc="-25" dirty="0"/>
              <a:t> </a:t>
            </a:r>
            <a:r>
              <a:rPr sz="4400" spc="20" dirty="0"/>
              <a:t>spoljašnjeg</a:t>
            </a:r>
            <a:r>
              <a:rPr sz="4400" spc="-55" dirty="0"/>
              <a:t> </a:t>
            </a:r>
            <a:r>
              <a:rPr sz="4400" spc="-45" dirty="0"/>
              <a:t>sveta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838200" y="1690670"/>
            <a:ext cx="10515600" cy="4486910"/>
          </a:xfrm>
          <a:custGeom>
            <a:avLst/>
            <a:gdLst/>
            <a:ahLst/>
            <a:cxnLst/>
            <a:rect l="l" t="t" r="r" b="b"/>
            <a:pathLst>
              <a:path w="10515600" h="4486910">
                <a:moveTo>
                  <a:pt x="0" y="4486290"/>
                </a:moveTo>
                <a:lnTo>
                  <a:pt x="10515599" y="4486290"/>
                </a:lnTo>
                <a:lnTo>
                  <a:pt x="10515599" y="0"/>
                </a:lnTo>
                <a:lnTo>
                  <a:pt x="0" y="0"/>
                </a:lnTo>
                <a:lnTo>
                  <a:pt x="0" y="4486290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1659251"/>
            <a:ext cx="149225" cy="4495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spc="10" dirty="0">
                <a:latin typeface="Microsoft Sans Serif"/>
                <a:cs typeface="Microsoft Sans Serif"/>
              </a:rPr>
              <a:t>•</a:t>
            </a:r>
            <a:endParaRPr sz="275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8239" y="1688851"/>
            <a:ext cx="2476500" cy="4286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3195"/>
              </a:lnSpc>
            </a:pPr>
            <a:r>
              <a:rPr sz="2750" spc="-15" dirty="0">
                <a:latin typeface="Calibri"/>
                <a:cs typeface="Calibri"/>
              </a:rPr>
              <a:t>Slika,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video: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60%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85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pc="15" dirty="0"/>
              <a:t>zvuk:</a:t>
            </a:r>
            <a:r>
              <a:rPr spc="-50" dirty="0"/>
              <a:t> </a:t>
            </a:r>
            <a:r>
              <a:rPr spc="20" dirty="0"/>
              <a:t>20%</a:t>
            </a: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pc="5" dirty="0"/>
              <a:t>Dodir</a:t>
            </a:r>
            <a:r>
              <a:rPr spc="45" dirty="0"/>
              <a:t> </a:t>
            </a:r>
            <a:r>
              <a:rPr spc="-25" dirty="0"/>
              <a:t>(feel):</a:t>
            </a:r>
            <a:r>
              <a:rPr spc="185" dirty="0"/>
              <a:t> </a:t>
            </a:r>
            <a:r>
              <a:rPr spc="20" dirty="0"/>
              <a:t>15%</a:t>
            </a:r>
          </a:p>
          <a:p>
            <a:pPr marL="241300" indent="-229235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pc="-10" dirty="0"/>
              <a:t>ukus:</a:t>
            </a:r>
            <a:r>
              <a:rPr spc="90" dirty="0"/>
              <a:t> </a:t>
            </a:r>
            <a:r>
              <a:rPr spc="20" dirty="0"/>
              <a:t>3%</a:t>
            </a: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pc="-5" dirty="0"/>
              <a:t>miris:</a:t>
            </a:r>
            <a:r>
              <a:rPr spc="95" dirty="0"/>
              <a:t> </a:t>
            </a:r>
            <a:r>
              <a:rPr spc="20" dirty="0"/>
              <a:t>2%</a:t>
            </a:r>
          </a:p>
          <a:p>
            <a:pPr marL="241300" indent="-229235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pc="5" dirty="0"/>
              <a:t>Prenos</a:t>
            </a:r>
            <a:r>
              <a:rPr spc="85" dirty="0"/>
              <a:t> </a:t>
            </a:r>
            <a:r>
              <a:rPr dirty="0"/>
              <a:t>informacija</a:t>
            </a:r>
            <a:r>
              <a:rPr spc="85" dirty="0"/>
              <a:t> </a:t>
            </a:r>
            <a:r>
              <a:rPr spc="-20" dirty="0"/>
              <a:t>(digitalni</a:t>
            </a:r>
            <a:r>
              <a:rPr spc="315" dirty="0"/>
              <a:t> </a:t>
            </a:r>
            <a:r>
              <a:rPr spc="-20" dirty="0"/>
              <a:t>zapisi)</a:t>
            </a:r>
          </a:p>
          <a:p>
            <a:pPr marL="241300" indent="-229235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pc="-25" dirty="0"/>
              <a:t>text,</a:t>
            </a:r>
            <a:r>
              <a:rPr spc="175" dirty="0"/>
              <a:t> </a:t>
            </a:r>
            <a:r>
              <a:rPr spc="-10" dirty="0"/>
              <a:t>audio,</a:t>
            </a:r>
            <a:r>
              <a:rPr spc="95" dirty="0"/>
              <a:t> </a:t>
            </a:r>
            <a:r>
              <a:rPr spc="-20" dirty="0"/>
              <a:t>slika,</a:t>
            </a:r>
            <a:r>
              <a:rPr spc="180" dirty="0"/>
              <a:t> </a:t>
            </a:r>
            <a:r>
              <a:rPr spc="-15" dirty="0"/>
              <a:t>grafika,</a:t>
            </a:r>
            <a:r>
              <a:rPr spc="95" dirty="0"/>
              <a:t> </a:t>
            </a:r>
            <a:r>
              <a:rPr spc="-5" dirty="0"/>
              <a:t>video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1225" y="2833621"/>
            <a:ext cx="10029825" cy="149225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576830" marR="5080" indent="-2564130">
              <a:lnSpc>
                <a:spcPct val="100400"/>
              </a:lnSpc>
              <a:spcBef>
                <a:spcPts val="80"/>
              </a:spcBef>
            </a:pPr>
            <a:r>
              <a:rPr sz="4800" b="1" spc="-35" dirty="0">
                <a:solidFill>
                  <a:srgbClr val="FFC13A"/>
                </a:solidFill>
                <a:latin typeface="Arial"/>
                <a:cs typeface="Arial"/>
              </a:rPr>
              <a:t>KAKO</a:t>
            </a:r>
            <a:r>
              <a:rPr sz="4800" b="1" spc="95" dirty="0">
                <a:solidFill>
                  <a:srgbClr val="FFC13A"/>
                </a:solidFill>
                <a:latin typeface="Arial"/>
                <a:cs typeface="Arial"/>
              </a:rPr>
              <a:t> </a:t>
            </a:r>
            <a:r>
              <a:rPr sz="4800" b="1" spc="15" dirty="0">
                <a:solidFill>
                  <a:srgbClr val="FFC13A"/>
                </a:solidFill>
                <a:latin typeface="Arial"/>
                <a:cs typeface="Arial"/>
              </a:rPr>
              <a:t>ISKORISTITI</a:t>
            </a:r>
            <a:r>
              <a:rPr sz="4800" b="1" spc="-195" dirty="0">
                <a:solidFill>
                  <a:srgbClr val="FFC13A"/>
                </a:solidFill>
                <a:latin typeface="Arial"/>
                <a:cs typeface="Arial"/>
              </a:rPr>
              <a:t> </a:t>
            </a:r>
            <a:r>
              <a:rPr sz="4800" b="1" dirty="0">
                <a:solidFill>
                  <a:srgbClr val="FFC13A"/>
                </a:solidFill>
                <a:latin typeface="Arial"/>
                <a:cs typeface="Arial"/>
              </a:rPr>
              <a:t>POTENCIJALE </a:t>
            </a:r>
            <a:r>
              <a:rPr sz="4800" b="1" spc="-1320" dirty="0">
                <a:solidFill>
                  <a:srgbClr val="FFC13A"/>
                </a:solidFill>
                <a:latin typeface="Arial"/>
                <a:cs typeface="Arial"/>
              </a:rPr>
              <a:t> </a:t>
            </a:r>
            <a:r>
              <a:rPr sz="4800" b="1" spc="5" dirty="0">
                <a:solidFill>
                  <a:srgbClr val="FFC13A"/>
                </a:solidFill>
                <a:latin typeface="Arial"/>
                <a:cs typeface="Arial"/>
              </a:rPr>
              <a:t>VIDEO</a:t>
            </a:r>
            <a:r>
              <a:rPr sz="4800" b="1" spc="-55" dirty="0">
                <a:solidFill>
                  <a:srgbClr val="FFC13A"/>
                </a:solidFill>
                <a:latin typeface="Arial"/>
                <a:cs typeface="Arial"/>
              </a:rPr>
              <a:t> </a:t>
            </a:r>
            <a:r>
              <a:rPr sz="4800" b="1" spc="-20" dirty="0">
                <a:solidFill>
                  <a:srgbClr val="FFC13A"/>
                </a:solidFill>
                <a:latin typeface="Arial"/>
                <a:cs typeface="Arial"/>
              </a:rPr>
              <a:t>ZAPISA??</a:t>
            </a:r>
            <a:endParaRPr sz="4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658114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55" dirty="0"/>
              <a:t>Vrste </a:t>
            </a:r>
            <a:r>
              <a:rPr sz="4400" spc="15" dirty="0"/>
              <a:t>video</a:t>
            </a:r>
            <a:r>
              <a:rPr sz="4400" spc="-25" dirty="0"/>
              <a:t> </a:t>
            </a:r>
            <a:r>
              <a:rPr sz="4400" spc="15" dirty="0"/>
              <a:t>sadržaja</a:t>
            </a:r>
            <a:r>
              <a:rPr sz="4400" spc="-155" dirty="0"/>
              <a:t> </a:t>
            </a:r>
            <a:r>
              <a:rPr sz="4400" spc="15" dirty="0"/>
              <a:t>u</a:t>
            </a:r>
            <a:r>
              <a:rPr sz="4400" spc="-10" dirty="0"/>
              <a:t> </a:t>
            </a:r>
            <a:r>
              <a:rPr sz="4400" spc="20" dirty="0"/>
              <a:t>WEB-u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38200" y="1825544"/>
            <a:ext cx="10515600" cy="435165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20675" indent="-229870">
              <a:lnSpc>
                <a:spcPts val="3185"/>
              </a:lnSpc>
              <a:buFont typeface="Microsoft Sans Serif"/>
              <a:buChar char="•"/>
              <a:tabLst>
                <a:tab pos="321310" algn="l"/>
              </a:tabLst>
            </a:pPr>
            <a:r>
              <a:rPr sz="2750" spc="-10" dirty="0">
                <a:latin typeface="Calibri"/>
                <a:cs typeface="Calibri"/>
              </a:rPr>
              <a:t>Brand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5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latin typeface="Calibri"/>
                <a:cs typeface="Calibri"/>
              </a:rPr>
              <a:t>Prodajni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6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događaju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680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10" dirty="0">
                <a:latin typeface="Calibri"/>
                <a:cs typeface="Calibri"/>
              </a:rPr>
              <a:t>Explainer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15" dirty="0">
                <a:latin typeface="Calibri"/>
                <a:cs typeface="Calibri"/>
              </a:rPr>
              <a:t>Posebni</a:t>
            </a:r>
            <a:r>
              <a:rPr sz="2750" spc="2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endParaRPr sz="2750">
              <a:latin typeface="Calibri"/>
              <a:cs typeface="Calibri"/>
            </a:endParaRPr>
          </a:p>
          <a:p>
            <a:pPr marL="320675" indent="-229870">
              <a:lnSpc>
                <a:spcPct val="100000"/>
              </a:lnSpc>
              <a:spcBef>
                <a:spcPts val="755"/>
              </a:spcBef>
              <a:buFont typeface="Microsoft Sans Serif"/>
              <a:buChar char="•"/>
              <a:tabLst>
                <a:tab pos="321310" algn="l"/>
              </a:tabLst>
            </a:pPr>
            <a:r>
              <a:rPr sz="2750" spc="-5" dirty="0">
                <a:latin typeface="Calibri"/>
                <a:cs typeface="Calibri"/>
              </a:rPr>
              <a:t>Specijalni</a:t>
            </a:r>
            <a:r>
              <a:rPr sz="2750" spc="1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video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587361" y="2052066"/>
            <a:ext cx="6644640" cy="3445510"/>
            <a:chOff x="4587361" y="2052066"/>
            <a:chExt cx="6644640" cy="3445510"/>
          </a:xfrm>
        </p:grpSpPr>
        <p:sp>
          <p:nvSpPr>
            <p:cNvPr id="5" name="object 5"/>
            <p:cNvSpPr/>
            <p:nvPr/>
          </p:nvSpPr>
          <p:spPr>
            <a:xfrm>
              <a:off x="4587361" y="2052066"/>
              <a:ext cx="6644640" cy="3445510"/>
            </a:xfrm>
            <a:custGeom>
              <a:avLst/>
              <a:gdLst/>
              <a:ahLst/>
              <a:cxnLst/>
              <a:rect l="l" t="t" r="r" b="b"/>
              <a:pathLst>
                <a:path w="6644640" h="3445510">
                  <a:moveTo>
                    <a:pt x="472561" y="0"/>
                  </a:moveTo>
                  <a:lnTo>
                    <a:pt x="0" y="1496811"/>
                  </a:lnTo>
                  <a:lnTo>
                    <a:pt x="6171956" y="3445251"/>
                  </a:lnTo>
                  <a:lnTo>
                    <a:pt x="6644517" y="1948302"/>
                  </a:lnTo>
                  <a:lnTo>
                    <a:pt x="472561" y="0"/>
                  </a:lnTo>
                  <a:close/>
                </a:path>
              </a:pathLst>
            </a:custGeom>
            <a:solidFill>
              <a:srgbClr val="FFE6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08232" y="2595615"/>
              <a:ext cx="91165" cy="21616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36836" y="2204021"/>
              <a:ext cx="6160168" cy="27705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1862" y="1240663"/>
            <a:ext cx="7288338" cy="47765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2766191"/>
            <a:ext cx="10515600" cy="1325880"/>
          </a:xfrm>
          <a:prstGeom prst="rect">
            <a:avLst/>
          </a:prstGeom>
          <a:ln w="12700">
            <a:solidFill>
              <a:srgbClr val="ED7C3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3970" algn="ctr">
              <a:lnSpc>
                <a:spcPts val="4710"/>
              </a:lnSpc>
            </a:pPr>
            <a:r>
              <a:rPr sz="4400" spc="-15" dirty="0">
                <a:latin typeface="Calibri"/>
                <a:cs typeface="Calibri"/>
              </a:rPr>
              <a:t>Šta</a:t>
            </a:r>
            <a:r>
              <a:rPr sz="4400" spc="-4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treba</a:t>
            </a:r>
            <a:r>
              <a:rPr sz="4400" spc="-40" dirty="0">
                <a:latin typeface="Calibri"/>
                <a:cs typeface="Calibri"/>
              </a:rPr>
              <a:t> </a:t>
            </a:r>
            <a:r>
              <a:rPr sz="4400" spc="10" dirty="0">
                <a:latin typeface="Calibri"/>
                <a:cs typeface="Calibri"/>
              </a:rPr>
              <a:t>da</a:t>
            </a:r>
            <a:r>
              <a:rPr sz="4400" spc="2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znamo</a:t>
            </a:r>
            <a:r>
              <a:rPr sz="4400" spc="-30" dirty="0">
                <a:latin typeface="Calibri"/>
                <a:cs typeface="Calibri"/>
              </a:rPr>
              <a:t> </a:t>
            </a:r>
            <a:r>
              <a:rPr sz="4400" spc="15" dirty="0">
                <a:latin typeface="Calibri"/>
                <a:cs typeface="Calibri"/>
              </a:rPr>
              <a:t>o</a:t>
            </a:r>
            <a:r>
              <a:rPr sz="4400" spc="-35" dirty="0">
                <a:latin typeface="Calibri"/>
                <a:cs typeface="Calibri"/>
              </a:rPr>
              <a:t> </a:t>
            </a:r>
            <a:r>
              <a:rPr sz="4400" spc="10" dirty="0">
                <a:latin typeface="Calibri"/>
                <a:cs typeface="Calibri"/>
              </a:rPr>
              <a:t>video</a:t>
            </a:r>
            <a:r>
              <a:rPr sz="4400" spc="-3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produkciji</a:t>
            </a:r>
            <a:r>
              <a:rPr sz="4400" spc="-220" dirty="0">
                <a:latin typeface="Calibri"/>
                <a:cs typeface="Calibri"/>
              </a:rPr>
              <a:t> </a:t>
            </a:r>
            <a:r>
              <a:rPr sz="4400" spc="10" dirty="0">
                <a:latin typeface="Calibri"/>
                <a:cs typeface="Calibri"/>
              </a:rPr>
              <a:t>na</a:t>
            </a:r>
            <a:endParaRPr sz="4400">
              <a:latin typeface="Calibri"/>
              <a:cs typeface="Calibri"/>
            </a:endParaRPr>
          </a:p>
          <a:p>
            <a:pPr marL="5080" algn="ctr">
              <a:lnSpc>
                <a:spcPts val="5005"/>
              </a:lnSpc>
            </a:pPr>
            <a:r>
              <a:rPr sz="4400" spc="5" dirty="0">
                <a:latin typeface="Calibri"/>
                <a:cs typeface="Calibri"/>
              </a:rPr>
              <a:t>netu?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00F3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1581</Words>
  <Application>Microsoft Office PowerPoint</Application>
  <PresentationFormat>Široki ekran</PresentationFormat>
  <Paragraphs>182</Paragraphs>
  <Slides>38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38</vt:i4>
      </vt:variant>
    </vt:vector>
  </HeadingPairs>
  <TitlesOfParts>
    <vt:vector size="45" baseType="lpstr">
      <vt:lpstr>Arial</vt:lpstr>
      <vt:lpstr>Arial MT</vt:lpstr>
      <vt:lpstr>Calibri</vt:lpstr>
      <vt:lpstr>Calibri Light</vt:lpstr>
      <vt:lpstr>Microsoft Sans Serif</vt:lpstr>
      <vt:lpstr>Times New Roman</vt:lpstr>
      <vt:lpstr>Office Theme</vt:lpstr>
      <vt:lpstr>Video na WEBU</vt:lpstr>
      <vt:lpstr>PowerPoint prezentacija</vt:lpstr>
      <vt:lpstr>PowerPoint prezentacija</vt:lpstr>
      <vt:lpstr>Statistika</vt:lpstr>
      <vt:lpstr>Percepcija informacije iz spoljašnjeg sveta</vt:lpstr>
      <vt:lpstr>KAKO ISKORISTITI POTENCIJALE  VIDEO ZAPISA??</vt:lpstr>
      <vt:lpstr>Vrste video sadržaja u WEB-u</vt:lpstr>
      <vt:lpstr>PowerPoint prezentacija</vt:lpstr>
      <vt:lpstr>PowerPoint prezentacija</vt:lpstr>
      <vt:lpstr>PowerPoint prezentacija</vt:lpstr>
      <vt:lpstr>PowerPoint prezentacija</vt:lpstr>
      <vt:lpstr>Kompresija !!!!!!</vt:lpstr>
      <vt:lpstr>kompresija</vt:lpstr>
      <vt:lpstr>Performanse algoritama za kodovanje s  gubicima</vt:lpstr>
      <vt:lpstr>PowerPoint prezentacija</vt:lpstr>
      <vt:lpstr>Format file v.s Video format</vt:lpstr>
      <vt:lpstr>MPEG</vt:lpstr>
      <vt:lpstr>PowerPoint prezentacija</vt:lpstr>
      <vt:lpstr>MPEG-4 part 2 ("MPEG-4 ASP")</vt:lpstr>
      <vt:lpstr>H.264 (MPEG-4 AVC)</vt:lpstr>
      <vt:lpstr>PowerPoint prezentacija</vt:lpstr>
      <vt:lpstr>HEVC (High Efficiency Video Coding)</vt:lpstr>
      <vt:lpstr>VP 9</vt:lpstr>
      <vt:lpstr>PowerPoint prezentacija</vt:lpstr>
      <vt:lpstr>Ugrađivanje Video sadržaja</vt:lpstr>
      <vt:lpstr>PowerPoint prezentacija</vt:lpstr>
      <vt:lpstr>Prednosti video marketinga</vt:lpstr>
      <vt:lpstr>Optimizacija video sadržaja</vt:lpstr>
      <vt:lpstr>Kako?</vt:lpstr>
      <vt:lpstr>Total Watch time</vt:lpstr>
      <vt:lpstr>% videa koji su posetioci odgledali  Audiance retention</vt:lpstr>
      <vt:lpstr>Session Watch Time</vt:lpstr>
      <vt:lpstr>KLJUČNE REČI</vt:lpstr>
      <vt:lpstr>Naslov video sadržaja</vt:lpstr>
      <vt:lpstr>OPIS</vt:lpstr>
      <vt:lpstr>Tagovi</vt:lpstr>
      <vt:lpstr>Naslovna fotografije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na WEBU</dc:title>
  <dc:creator>Dejan Blagojevic</dc:creator>
  <cp:lastModifiedBy>dr Dejan Blagojević</cp:lastModifiedBy>
  <cp:revision>1</cp:revision>
  <dcterms:created xsi:type="dcterms:W3CDTF">2024-02-24T22:27:47Z</dcterms:created>
  <dcterms:modified xsi:type="dcterms:W3CDTF">2024-02-24T22:30:23Z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2020-04-18T00:00:00Z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2024-02-24T00:00:00Z</vt:filetime>
  </property>
</Properties>
</file>